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81" r:id="rId2"/>
    <p:sldId id="256" r:id="rId3"/>
    <p:sldId id="257" r:id="rId4"/>
    <p:sldId id="283" r:id="rId5"/>
    <p:sldId id="282"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97" r:id="rId20"/>
    <p:sldId id="284" r:id="rId21"/>
    <p:sldId id="285" r:id="rId22"/>
    <p:sldId id="296" r:id="rId23"/>
    <p:sldId id="286" r:id="rId24"/>
    <p:sldId id="287" r:id="rId25"/>
    <p:sldId id="288" r:id="rId26"/>
    <p:sldId id="289" r:id="rId27"/>
    <p:sldId id="290" r:id="rId28"/>
    <p:sldId id="291" r:id="rId29"/>
    <p:sldId id="292" r:id="rId30"/>
    <p:sldId id="293" r:id="rId31"/>
    <p:sldId id="280" r:id="rId32"/>
    <p:sldId id="294" r:id="rId33"/>
    <p:sldId id="295" r:id="rId34"/>
    <p:sldId id="278" r:id="rId35"/>
    <p:sldId id="298"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p:scale>
          <a:sx n="80" d="100"/>
          <a:sy n="80" d="100"/>
        </p:scale>
        <p:origin x="-786" y="5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euille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Feuille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6"/>
  <c:chart>
    <c:title>
      <c:tx>
        <c:rich>
          <a:bodyPr/>
          <a:lstStyle/>
          <a:p>
            <a:pPr>
              <a:defRPr sz="1200">
                <a:latin typeface="Georgia" pitchFamily="18" charset="0"/>
                <a:cs typeface="Times New Roman" pitchFamily="18" charset="0"/>
              </a:defRPr>
            </a:pPr>
            <a:endParaRPr lang="en-US" sz="1200" dirty="0" smtClean="0">
              <a:latin typeface="Georgia" pitchFamily="18" charset="0"/>
            </a:endParaRPr>
          </a:p>
          <a:p>
            <a:pPr>
              <a:defRPr sz="1200">
                <a:latin typeface="Georgia" pitchFamily="18" charset="0"/>
                <a:cs typeface="Times New Roman" pitchFamily="18" charset="0"/>
              </a:defRPr>
            </a:pPr>
            <a:r>
              <a:rPr lang="en-US" sz="1200" dirty="0" smtClean="0">
                <a:latin typeface="Georgia" pitchFamily="18" charset="0"/>
              </a:rPr>
              <a:t>L'évolution </a:t>
            </a:r>
            <a:r>
              <a:rPr lang="en-US" sz="1200" dirty="0">
                <a:latin typeface="Georgia" pitchFamily="18" charset="0"/>
              </a:rPr>
              <a:t>du </a:t>
            </a:r>
            <a:r>
              <a:rPr lang="en-US" sz="1200" dirty="0" smtClean="0">
                <a:latin typeface="Georgia" pitchFamily="18" charset="0"/>
              </a:rPr>
              <a:t>CA</a:t>
            </a:r>
          </a:p>
          <a:p>
            <a:pPr>
              <a:defRPr sz="1200">
                <a:latin typeface="Georgia" pitchFamily="18" charset="0"/>
                <a:cs typeface="Times New Roman" pitchFamily="18" charset="0"/>
              </a:defRPr>
            </a:pPr>
            <a:r>
              <a:rPr lang="en-US" sz="1200" dirty="0" smtClean="0">
                <a:latin typeface="Georgia" pitchFamily="18" charset="0"/>
              </a:rPr>
              <a:t> </a:t>
            </a:r>
            <a:endParaRPr lang="en-US" sz="1200" dirty="0">
              <a:latin typeface="Georgia" pitchFamily="18" charset="0"/>
            </a:endParaRPr>
          </a:p>
        </c:rich>
      </c:tx>
      <c:layout>
        <c:manualLayout>
          <c:xMode val="edge"/>
          <c:yMode val="edge"/>
          <c:x val="2.1550986682220396E-2"/>
          <c:y val="8.8348269749443806E-2"/>
        </c:manualLayout>
      </c:layout>
    </c:title>
    <c:plotArea>
      <c:layout>
        <c:manualLayout>
          <c:layoutTarget val="inner"/>
          <c:xMode val="edge"/>
          <c:yMode val="edge"/>
          <c:x val="0.12328885972586758"/>
          <c:y val="0.23096786253003032"/>
          <c:w val="0.68998274521240377"/>
          <c:h val="0.72497455237703212"/>
        </c:manualLayout>
      </c:layout>
      <c:lineChart>
        <c:grouping val="standard"/>
        <c:ser>
          <c:idx val="0"/>
          <c:order val="0"/>
          <c:tx>
            <c:strRef>
              <c:f>Feuil1!$B$1</c:f>
              <c:strCache>
                <c:ptCount val="1"/>
                <c:pt idx="0">
                  <c:v>L'évolution du CA </c:v>
                </c:pt>
              </c:strCache>
            </c:strRef>
          </c:tx>
          <c:spPr>
            <a:ln w="38100"/>
          </c:spPr>
          <c:marker>
            <c:spPr>
              <a:ln w="38100"/>
            </c:spPr>
          </c:marker>
          <c:dLbls>
            <c:dLbl>
              <c:idx val="0"/>
              <c:layout>
                <c:manualLayout>
                  <c:x val="2.3148148148148151E-3"/>
                  <c:y val="1.9841269841270246E-2"/>
                </c:manualLayout>
              </c:layout>
              <c:spPr/>
              <c:txPr>
                <a:bodyPr/>
                <a:lstStyle/>
                <a:p>
                  <a:pPr>
                    <a:defRPr sz="1200" b="1">
                      <a:latin typeface="Times New Roman" pitchFamily="18" charset="0"/>
                      <a:cs typeface="Times New Roman" pitchFamily="18" charset="0"/>
                    </a:defRPr>
                  </a:pPr>
                  <a:endParaRPr lang="fr-FR"/>
                </a:p>
              </c:txPr>
              <c:showVal val="1"/>
            </c:dLbl>
            <c:dLbl>
              <c:idx val="1"/>
              <c:layout>
                <c:manualLayout>
                  <c:x val="-0.10879647856518361"/>
                  <c:y val="-3.9682539682539958E-3"/>
                </c:manualLayout>
              </c:layout>
              <c:spPr/>
              <c:txPr>
                <a:bodyPr/>
                <a:lstStyle/>
                <a:p>
                  <a:pPr>
                    <a:defRPr sz="1200" b="1">
                      <a:latin typeface="Times New Roman" pitchFamily="18" charset="0"/>
                      <a:cs typeface="Times New Roman" pitchFamily="18" charset="0"/>
                    </a:defRPr>
                  </a:pPr>
                  <a:endParaRPr lang="fr-FR"/>
                </a:p>
              </c:txPr>
              <c:showVal val="1"/>
            </c:dLbl>
            <c:dLbl>
              <c:idx val="2"/>
              <c:layout>
                <c:manualLayout>
                  <c:x val="-3.4722222222222272E-2"/>
                  <c:y val="-6.7460317460317512E-2"/>
                </c:manualLayout>
              </c:layout>
              <c:spPr/>
              <c:txPr>
                <a:bodyPr/>
                <a:lstStyle/>
                <a:p>
                  <a:pPr>
                    <a:defRPr sz="1200" b="1">
                      <a:latin typeface="Times New Roman" pitchFamily="18" charset="0"/>
                      <a:cs typeface="Times New Roman" pitchFamily="18" charset="0"/>
                    </a:defRPr>
                  </a:pPr>
                  <a:endParaRPr lang="fr-FR"/>
                </a:p>
              </c:txPr>
              <c:showVal val="1"/>
            </c:dLbl>
            <c:dLbl>
              <c:idx val="3"/>
              <c:layout>
                <c:manualLayout>
                  <c:x val="-4.3981481481481503E-2"/>
                  <c:y val="4.7619047619047714E-2"/>
                </c:manualLayout>
              </c:layout>
              <c:spPr/>
              <c:txPr>
                <a:bodyPr/>
                <a:lstStyle/>
                <a:p>
                  <a:pPr>
                    <a:defRPr sz="1200" b="1">
                      <a:latin typeface="Times New Roman" pitchFamily="18" charset="0"/>
                      <a:cs typeface="Times New Roman" pitchFamily="18" charset="0"/>
                    </a:defRPr>
                  </a:pPr>
                  <a:endParaRPr lang="fr-FR"/>
                </a:p>
              </c:txPr>
              <c:showVal val="1"/>
            </c:dLbl>
            <c:dLbl>
              <c:idx val="4"/>
              <c:layout>
                <c:manualLayout>
                  <c:x val="-4.8611111111111133E-2"/>
                  <c:y val="-5.9523809523809514E-2"/>
                </c:manualLayout>
              </c:layout>
              <c:spPr/>
              <c:txPr>
                <a:bodyPr/>
                <a:lstStyle/>
                <a:p>
                  <a:pPr>
                    <a:defRPr sz="1200" b="1">
                      <a:latin typeface="Times New Roman" pitchFamily="18" charset="0"/>
                      <a:cs typeface="Times New Roman" pitchFamily="18" charset="0"/>
                    </a:defRPr>
                  </a:pPr>
                  <a:endParaRPr lang="fr-FR"/>
                </a:p>
              </c:txPr>
              <c:showVal val="1"/>
            </c:dLbl>
            <c:txPr>
              <a:bodyPr/>
              <a:lstStyle/>
              <a:p>
                <a:pPr>
                  <a:defRPr sz="1200">
                    <a:latin typeface="Times New Roman" pitchFamily="18" charset="0"/>
                    <a:cs typeface="Times New Roman" pitchFamily="18" charset="0"/>
                  </a:defRPr>
                </a:pPr>
                <a:endParaRPr lang="fr-FR"/>
              </a:p>
            </c:txPr>
            <c:showVal val="1"/>
          </c:dLbls>
          <c:cat>
            <c:numRef>
              <c:f>Feuil1!$A$2:$A$6</c:f>
              <c:numCache>
                <c:formatCode>General</c:formatCode>
                <c:ptCount val="5"/>
                <c:pt idx="0">
                  <c:v>2007</c:v>
                </c:pt>
                <c:pt idx="1">
                  <c:v>2008</c:v>
                </c:pt>
                <c:pt idx="2">
                  <c:v>2009</c:v>
                </c:pt>
                <c:pt idx="3">
                  <c:v>2010</c:v>
                </c:pt>
                <c:pt idx="4">
                  <c:v>2011</c:v>
                </c:pt>
              </c:numCache>
            </c:numRef>
          </c:cat>
          <c:val>
            <c:numRef>
              <c:f>Feuil1!$B$2:$B$6</c:f>
              <c:numCache>
                <c:formatCode>0.00%</c:formatCode>
                <c:ptCount val="5"/>
                <c:pt idx="0">
                  <c:v>2.7000000000000059E-2</c:v>
                </c:pt>
                <c:pt idx="1">
                  <c:v>0.18600000000000028</c:v>
                </c:pt>
                <c:pt idx="2">
                  <c:v>0.32600000000000057</c:v>
                </c:pt>
                <c:pt idx="3">
                  <c:v>-4.6000000000000013E-2</c:v>
                </c:pt>
                <c:pt idx="4">
                  <c:v>0.1</c:v>
                </c:pt>
              </c:numCache>
            </c:numRef>
          </c:val>
        </c:ser>
        <c:dLbls>
          <c:showVal val="1"/>
        </c:dLbls>
        <c:marker val="1"/>
        <c:axId val="91465600"/>
        <c:axId val="91467136"/>
      </c:lineChart>
      <c:catAx>
        <c:axId val="91465600"/>
        <c:scaling>
          <c:orientation val="minMax"/>
        </c:scaling>
        <c:axPos val="b"/>
        <c:numFmt formatCode="General" sourceLinked="1"/>
        <c:majorTickMark val="none"/>
        <c:minorTickMark val="cross"/>
        <c:tickLblPos val="nextTo"/>
        <c:txPr>
          <a:bodyPr/>
          <a:lstStyle/>
          <a:p>
            <a:pPr>
              <a:defRPr sz="1200" b="1">
                <a:latin typeface="Times New Roman" pitchFamily="18" charset="0"/>
                <a:cs typeface="Times New Roman" pitchFamily="18" charset="0"/>
              </a:defRPr>
            </a:pPr>
            <a:endParaRPr lang="fr-FR"/>
          </a:p>
        </c:txPr>
        <c:crossAx val="91467136"/>
        <c:crosses val="autoZero"/>
        <c:auto val="1"/>
        <c:lblAlgn val="ctr"/>
        <c:lblOffset val="100"/>
      </c:catAx>
      <c:valAx>
        <c:axId val="91467136"/>
        <c:scaling>
          <c:orientation val="minMax"/>
        </c:scaling>
        <c:axPos val="l"/>
        <c:majorGridlines/>
        <c:numFmt formatCode="0.00%" sourceLinked="1"/>
        <c:majorTickMark val="none"/>
        <c:tickLblPos val="nextTo"/>
        <c:txPr>
          <a:bodyPr/>
          <a:lstStyle/>
          <a:p>
            <a:pPr>
              <a:defRPr sz="1200" b="1">
                <a:latin typeface="Times New Roman" pitchFamily="18" charset="0"/>
                <a:cs typeface="Times New Roman" pitchFamily="18" charset="0"/>
              </a:defRPr>
            </a:pPr>
            <a:endParaRPr lang="fr-FR"/>
          </a:p>
        </c:txPr>
        <c:crossAx val="91465600"/>
        <c:crosses val="autoZero"/>
        <c:crossBetween val="between"/>
      </c:valAx>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6"/>
  <c:chart>
    <c:title>
      <c:tx>
        <c:rich>
          <a:bodyPr/>
          <a:lstStyle/>
          <a:p>
            <a:pPr>
              <a:defRPr sz="1400">
                <a:latin typeface="Georgia" pitchFamily="18" charset="0"/>
                <a:cs typeface="Times New Roman" pitchFamily="18" charset="0"/>
              </a:defRPr>
            </a:pPr>
            <a:endParaRPr lang="en-US" sz="1400" dirty="0" smtClean="0">
              <a:latin typeface="Georgia" pitchFamily="18" charset="0"/>
              <a:cs typeface="Times New Roman" pitchFamily="18" charset="0"/>
            </a:endParaRPr>
          </a:p>
          <a:p>
            <a:pPr>
              <a:defRPr sz="1400">
                <a:latin typeface="Georgia" pitchFamily="18" charset="0"/>
                <a:cs typeface="Times New Roman" pitchFamily="18" charset="0"/>
              </a:defRPr>
            </a:pPr>
            <a:r>
              <a:rPr lang="en-US" sz="1400" dirty="0" smtClean="0">
                <a:latin typeface="Georgia" pitchFamily="18" charset="0"/>
                <a:cs typeface="Times New Roman" pitchFamily="18" charset="0"/>
              </a:rPr>
              <a:t>Part de </a:t>
            </a:r>
            <a:r>
              <a:rPr lang="fr-FR" sz="1400" noProof="0" dirty="0" smtClean="0">
                <a:latin typeface="Georgia" pitchFamily="18" charset="0"/>
                <a:cs typeface="Times New Roman" pitchFamily="18" charset="0"/>
              </a:rPr>
              <a:t>marché</a:t>
            </a:r>
            <a:r>
              <a:rPr lang="en-US" sz="1400" dirty="0" smtClean="0">
                <a:latin typeface="Georgia" pitchFamily="18" charset="0"/>
                <a:cs typeface="Times New Roman" pitchFamily="18" charset="0"/>
              </a:rPr>
              <a:t> de SAIDAL en%</a:t>
            </a:r>
          </a:p>
          <a:p>
            <a:pPr>
              <a:defRPr sz="1400">
                <a:latin typeface="Georgia" pitchFamily="18" charset="0"/>
                <a:cs typeface="Times New Roman" pitchFamily="18" charset="0"/>
              </a:defRPr>
            </a:pPr>
            <a:endParaRPr lang="en-US" sz="1400" dirty="0">
              <a:latin typeface="Georgia" pitchFamily="18" charset="0"/>
              <a:cs typeface="Times New Roman" pitchFamily="18" charset="0"/>
            </a:endParaRPr>
          </a:p>
        </c:rich>
      </c:tx>
      <c:layout>
        <c:manualLayout>
          <c:xMode val="edge"/>
          <c:yMode val="edge"/>
          <c:x val="7.7160493827160906E-3"/>
          <c:y val="7.0314724142304247E-2"/>
        </c:manualLayout>
      </c:layout>
    </c:title>
    <c:plotArea>
      <c:layout>
        <c:manualLayout>
          <c:layoutTarget val="inner"/>
          <c:xMode val="edge"/>
          <c:yMode val="edge"/>
          <c:x val="0.111332915838863"/>
          <c:y val="0.21465575392463437"/>
          <c:w val="0.74805406656966056"/>
          <c:h val="0.65645189764035028"/>
        </c:manualLayout>
      </c:layout>
      <c:lineChart>
        <c:grouping val="standard"/>
        <c:ser>
          <c:idx val="0"/>
          <c:order val="0"/>
          <c:tx>
            <c:strRef>
              <c:f>Feuil1!$B$1</c:f>
              <c:strCache>
                <c:ptCount val="1"/>
                <c:pt idx="0">
                  <c:v>Part de marché de SAIDAL %</c:v>
                </c:pt>
              </c:strCache>
            </c:strRef>
          </c:tx>
          <c:spPr>
            <a:ln w="38100"/>
          </c:spPr>
          <c:marker>
            <c:spPr>
              <a:ln w="38100"/>
            </c:spPr>
          </c:marker>
          <c:dLbls>
            <c:dLbl>
              <c:idx val="0"/>
              <c:layout>
                <c:manualLayout>
                  <c:x val="-6.25E-2"/>
                  <c:y val="4.7619047619047693E-2"/>
                </c:manualLayout>
              </c:layout>
              <c:showVal val="1"/>
            </c:dLbl>
            <c:dLbl>
              <c:idx val="1"/>
              <c:layout>
                <c:manualLayout>
                  <c:x val="-4.8611111111111154E-2"/>
                  <c:y val="5.5555555555555455E-2"/>
                </c:manualLayout>
              </c:layout>
              <c:showVal val="1"/>
            </c:dLbl>
            <c:dLbl>
              <c:idx val="2"/>
              <c:layout>
                <c:manualLayout>
                  <c:x val="-4.3981481481481517E-2"/>
                  <c:y val="7.5396825396825434E-2"/>
                </c:manualLayout>
              </c:layout>
              <c:showVal val="1"/>
            </c:dLbl>
            <c:dLbl>
              <c:idx val="3"/>
              <c:layout>
                <c:manualLayout>
                  <c:x val="-4.3981481481481483E-2"/>
                  <c:y val="-5.5555555555555455E-2"/>
                </c:manualLayout>
              </c:layout>
              <c:showVal val="1"/>
            </c:dLbl>
            <c:dLbl>
              <c:idx val="4"/>
              <c:layout>
                <c:manualLayout>
                  <c:x val="-4.3981481481481413E-2"/>
                  <c:y val="4.3650793650793704E-2"/>
                </c:manualLayout>
              </c:layout>
              <c:showVal val="1"/>
            </c:dLbl>
            <c:txPr>
              <a:bodyPr/>
              <a:lstStyle/>
              <a:p>
                <a:pPr>
                  <a:defRPr sz="1200" b="1">
                    <a:latin typeface="Times New Roman" pitchFamily="18" charset="0"/>
                    <a:cs typeface="Times New Roman" pitchFamily="18" charset="0"/>
                  </a:defRPr>
                </a:pPr>
                <a:endParaRPr lang="fr-FR"/>
              </a:p>
            </c:txPr>
            <c:showVal val="1"/>
          </c:dLbls>
          <c:cat>
            <c:numRef>
              <c:f>Feuil1!$A$2:$A$6</c:f>
              <c:numCache>
                <c:formatCode>General</c:formatCode>
                <c:ptCount val="5"/>
                <c:pt idx="0">
                  <c:v>2007</c:v>
                </c:pt>
                <c:pt idx="1">
                  <c:v>2008</c:v>
                </c:pt>
                <c:pt idx="2">
                  <c:v>2009</c:v>
                </c:pt>
                <c:pt idx="3">
                  <c:v>2010</c:v>
                </c:pt>
                <c:pt idx="4">
                  <c:v>2011</c:v>
                </c:pt>
              </c:numCache>
            </c:numRef>
          </c:cat>
          <c:val>
            <c:numRef>
              <c:f>Feuil1!$B$2:$B$6</c:f>
              <c:numCache>
                <c:formatCode>0.00%</c:formatCode>
                <c:ptCount val="5"/>
                <c:pt idx="0">
                  <c:v>5.3999999999999999E-2</c:v>
                </c:pt>
                <c:pt idx="1">
                  <c:v>5.3999999999999999E-2</c:v>
                </c:pt>
                <c:pt idx="2">
                  <c:v>6.5000000000000002E-2</c:v>
                </c:pt>
                <c:pt idx="3">
                  <c:v>5.6000000000000001E-2</c:v>
                </c:pt>
                <c:pt idx="4">
                  <c:v>5.3000000000000012E-2</c:v>
                </c:pt>
              </c:numCache>
            </c:numRef>
          </c:val>
        </c:ser>
        <c:dLbls>
          <c:showVal val="1"/>
        </c:dLbls>
        <c:marker val="1"/>
        <c:axId val="91621248"/>
        <c:axId val="91622784"/>
      </c:lineChart>
      <c:catAx>
        <c:axId val="91621248"/>
        <c:scaling>
          <c:orientation val="minMax"/>
        </c:scaling>
        <c:axPos val="b"/>
        <c:numFmt formatCode="General" sourceLinked="1"/>
        <c:majorTickMark val="none"/>
        <c:minorTickMark val="cross"/>
        <c:tickLblPos val="nextTo"/>
        <c:txPr>
          <a:bodyPr/>
          <a:lstStyle/>
          <a:p>
            <a:pPr>
              <a:defRPr sz="1200" b="1">
                <a:latin typeface="Times New Roman" pitchFamily="18" charset="0"/>
                <a:cs typeface="Times New Roman" pitchFamily="18" charset="0"/>
              </a:defRPr>
            </a:pPr>
            <a:endParaRPr lang="fr-FR"/>
          </a:p>
        </c:txPr>
        <c:crossAx val="91622784"/>
        <c:crosses val="autoZero"/>
        <c:auto val="1"/>
        <c:lblAlgn val="ctr"/>
        <c:lblOffset val="100"/>
      </c:catAx>
      <c:valAx>
        <c:axId val="91622784"/>
        <c:scaling>
          <c:orientation val="minMax"/>
        </c:scaling>
        <c:axPos val="l"/>
        <c:majorGridlines/>
        <c:numFmt formatCode="0.00%" sourceLinked="1"/>
        <c:majorTickMark val="none"/>
        <c:tickLblPos val="nextTo"/>
        <c:txPr>
          <a:bodyPr/>
          <a:lstStyle/>
          <a:p>
            <a:pPr>
              <a:defRPr sz="1200" b="1">
                <a:latin typeface="Times New Roman" pitchFamily="18" charset="0"/>
                <a:cs typeface="Times New Roman" pitchFamily="18" charset="0"/>
              </a:defRPr>
            </a:pPr>
            <a:endParaRPr lang="fr-FR"/>
          </a:p>
        </c:txPr>
        <c:crossAx val="91621248"/>
        <c:crosses val="autoZero"/>
        <c:crossBetween val="between"/>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perspective val="30"/>
    </c:view3D>
    <c:plotArea>
      <c:layout/>
      <c:pie3DChart>
        <c:varyColors val="1"/>
        <c:ser>
          <c:idx val="0"/>
          <c:order val="0"/>
          <c:tx>
            <c:strRef>
              <c:f>Feuil1!$B$1</c:f>
              <c:strCache>
                <c:ptCount val="1"/>
                <c:pt idx="0">
                  <c:v>Pourcentage %</c:v>
                </c:pt>
              </c:strCache>
            </c:strRef>
          </c:tx>
          <c:explosion val="25"/>
          <c:dPt>
            <c:idx val="0"/>
            <c:spPr>
              <a:solidFill>
                <a:srgbClr val="0070C0"/>
              </a:solidFill>
            </c:spPr>
          </c:dPt>
          <c:dPt>
            <c:idx val="1"/>
            <c:spPr>
              <a:solidFill>
                <a:srgbClr val="00B050"/>
              </a:solidFill>
            </c:spPr>
          </c:dPt>
          <c:dPt>
            <c:idx val="2"/>
            <c:spPr>
              <a:solidFill>
                <a:srgbClr val="FF2DB4"/>
              </a:solidFill>
            </c:spPr>
          </c:dPt>
          <c:dPt>
            <c:idx val="3"/>
            <c:spPr>
              <a:solidFill>
                <a:srgbClr val="962DA0"/>
              </a:solidFill>
            </c:spPr>
          </c:dPt>
          <c:dPt>
            <c:idx val="4"/>
            <c:spPr>
              <a:solidFill>
                <a:srgbClr val="FC2D04"/>
              </a:solidFill>
            </c:spPr>
          </c:dPt>
          <c:dPt>
            <c:idx val="5"/>
            <c:spPr>
              <a:solidFill>
                <a:srgbClr val="7F797F"/>
              </a:solidFill>
            </c:spPr>
          </c:dPt>
          <c:dPt>
            <c:idx val="6"/>
            <c:spPr>
              <a:solidFill>
                <a:srgbClr val="B10F2A"/>
              </a:solidFill>
            </c:spPr>
          </c:dPt>
          <c:dLbls>
            <c:txPr>
              <a:bodyPr/>
              <a:lstStyle/>
              <a:p>
                <a:pPr>
                  <a:defRPr sz="1050" b="1">
                    <a:latin typeface="Times New Roman" pitchFamily="18" charset="0"/>
                    <a:cs typeface="Times New Roman" pitchFamily="18" charset="0"/>
                  </a:defRPr>
                </a:pPr>
                <a:endParaRPr lang="fr-FR"/>
              </a:p>
            </c:txPr>
            <c:showPercent val="1"/>
          </c:dLbls>
          <c:cat>
            <c:strRef>
              <c:f>Feuil1!$A$2:$A$8</c:f>
              <c:strCache>
                <c:ptCount val="7"/>
                <c:pt idx="0">
                  <c:v>Les manifestations scientifiques</c:v>
                </c:pt>
                <c:pt idx="1">
                  <c:v>Le journal officiel</c:v>
                </c:pt>
                <c:pt idx="2">
                  <c:v>Les sites internet </c:v>
                </c:pt>
                <c:pt idx="3">
                  <c:v>IMS</c:v>
                </c:pt>
                <c:pt idx="4">
                  <c:v>Les documents établis par le ministère de la santé</c:v>
                </c:pt>
                <c:pt idx="5">
                  <c:v>Les revues </c:v>
                </c:pt>
                <c:pt idx="6">
                  <c:v> Autres </c:v>
                </c:pt>
              </c:strCache>
            </c:strRef>
          </c:cat>
          <c:val>
            <c:numRef>
              <c:f>Feuil1!$B$2:$B$8</c:f>
              <c:numCache>
                <c:formatCode>General</c:formatCode>
                <c:ptCount val="7"/>
                <c:pt idx="0">
                  <c:v>17.779999999999987</c:v>
                </c:pt>
                <c:pt idx="1">
                  <c:v>14.44</c:v>
                </c:pt>
                <c:pt idx="2">
                  <c:v>18.89</c:v>
                </c:pt>
                <c:pt idx="3">
                  <c:v>18.89</c:v>
                </c:pt>
                <c:pt idx="4">
                  <c:v>12.219999999999999</c:v>
                </c:pt>
                <c:pt idx="5">
                  <c:v>10</c:v>
                </c:pt>
                <c:pt idx="6">
                  <c:v>7.78</c:v>
                </c:pt>
              </c:numCache>
            </c:numRef>
          </c:val>
        </c:ser>
        <c:dLbls>
          <c:showPercent val="1"/>
        </c:dLbls>
      </c:pie3DChart>
    </c:plotArea>
    <c:legend>
      <c:legendPos val="r"/>
      <c:layout>
        <c:manualLayout>
          <c:xMode val="edge"/>
          <c:yMode val="edge"/>
          <c:x val="0.64572425828973012"/>
          <c:y val="3.9312820429139791E-2"/>
          <c:w val="0.34031413612566336"/>
          <c:h val="0.96068717957086025"/>
        </c:manualLayout>
      </c:layout>
      <c:txPr>
        <a:bodyPr/>
        <a:lstStyle/>
        <a:p>
          <a:pPr algn="just">
            <a:defRPr sz="1800" b="0">
              <a:latin typeface="Times New Roman" pitchFamily="18" charset="0"/>
              <a:cs typeface="Times New Roman" pitchFamily="18" charset="0"/>
            </a:defRPr>
          </a:pPr>
          <a:endParaRPr lang="fr-FR"/>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style val="18"/>
  <c:chart>
    <c:autoTitleDeleted val="1"/>
    <c:view3D>
      <c:rotX val="30"/>
      <c:perspective val="30"/>
    </c:view3D>
    <c:plotArea>
      <c:layout/>
      <c:pie3DChart>
        <c:varyColors val="1"/>
        <c:ser>
          <c:idx val="0"/>
          <c:order val="0"/>
          <c:tx>
            <c:strRef>
              <c:f>Feuil1!$B$1</c:f>
              <c:strCache>
                <c:ptCount val="1"/>
                <c:pt idx="0">
                  <c:v>Pourcentage%</c:v>
                </c:pt>
              </c:strCache>
            </c:strRef>
          </c:tx>
          <c:explosion val="25"/>
          <c:dPt>
            <c:idx val="0"/>
            <c:spPr>
              <a:solidFill>
                <a:srgbClr val="FC2D04"/>
              </a:solidFill>
            </c:spPr>
          </c:dPt>
          <c:dPt>
            <c:idx val="1"/>
            <c:spPr>
              <a:solidFill>
                <a:srgbClr val="0070C0"/>
              </a:solidFill>
            </c:spPr>
          </c:dPt>
          <c:dPt>
            <c:idx val="2"/>
            <c:spPr>
              <a:solidFill>
                <a:srgbClr val="00AF50"/>
              </a:solidFill>
            </c:spPr>
          </c:dPt>
          <c:dPt>
            <c:idx val="3"/>
            <c:spPr>
              <a:solidFill>
                <a:srgbClr val="FF2DB4"/>
              </a:solidFill>
            </c:spPr>
          </c:dPt>
          <c:dPt>
            <c:idx val="4"/>
            <c:spPr>
              <a:solidFill>
                <a:srgbClr val="FEF300"/>
              </a:solidFill>
            </c:spPr>
          </c:dPt>
          <c:dPt>
            <c:idx val="5"/>
            <c:spPr>
              <a:solidFill>
                <a:srgbClr val="7F797F"/>
              </a:solidFill>
            </c:spPr>
          </c:dPt>
          <c:dPt>
            <c:idx val="6"/>
            <c:spPr>
              <a:solidFill>
                <a:srgbClr val="B10F2A"/>
              </a:solidFill>
            </c:spPr>
          </c:dPt>
          <c:dPt>
            <c:idx val="7"/>
            <c:spPr>
              <a:solidFill>
                <a:srgbClr val="962DA0"/>
              </a:solidFill>
            </c:spPr>
          </c:dPt>
          <c:dLbls>
            <c:txPr>
              <a:bodyPr/>
              <a:lstStyle/>
              <a:p>
                <a:pPr>
                  <a:defRPr sz="1100" b="1">
                    <a:latin typeface="Times New Roman" pitchFamily="18" charset="0"/>
                    <a:cs typeface="Times New Roman" pitchFamily="18" charset="0"/>
                  </a:defRPr>
                </a:pPr>
                <a:endParaRPr lang="fr-FR"/>
              </a:p>
            </c:txPr>
            <c:showPercent val="1"/>
            <c:showLeaderLines val="1"/>
          </c:dLbls>
          <c:cat>
            <c:strRef>
              <c:f>Feuil1!$A$2:$A$9</c:f>
              <c:strCache>
                <c:ptCount val="8"/>
                <c:pt idx="0">
                  <c:v>Les manifestations scientifiques</c:v>
                </c:pt>
                <c:pt idx="1">
                  <c:v>Le journal officiel</c:v>
                </c:pt>
                <c:pt idx="2">
                  <c:v>Les sites internet </c:v>
                </c:pt>
                <c:pt idx="3">
                  <c:v>IMS</c:v>
                </c:pt>
                <c:pt idx="4">
                  <c:v>Les documents établis par le ministère de la santé</c:v>
                </c:pt>
                <c:pt idx="5">
                  <c:v>Les revues </c:v>
                </c:pt>
                <c:pt idx="6">
                  <c:v>Tous les éléments </c:v>
                </c:pt>
                <c:pt idx="7">
                  <c:v>Pas de réponses  </c:v>
                </c:pt>
              </c:strCache>
            </c:strRef>
          </c:cat>
          <c:val>
            <c:numRef>
              <c:f>Feuil1!$B$2:$B$9</c:f>
              <c:numCache>
                <c:formatCode>General</c:formatCode>
                <c:ptCount val="8"/>
                <c:pt idx="0">
                  <c:v>7.14</c:v>
                </c:pt>
                <c:pt idx="1">
                  <c:v>10.719999999999999</c:v>
                </c:pt>
                <c:pt idx="2">
                  <c:v>10.719999999999999</c:v>
                </c:pt>
                <c:pt idx="3">
                  <c:v>32.14</c:v>
                </c:pt>
                <c:pt idx="4">
                  <c:v>3.57</c:v>
                </c:pt>
                <c:pt idx="5">
                  <c:v>7.14</c:v>
                </c:pt>
                <c:pt idx="6">
                  <c:v>7.14</c:v>
                </c:pt>
                <c:pt idx="7">
                  <c:v>21.43</c:v>
                </c:pt>
              </c:numCache>
            </c:numRef>
          </c:val>
        </c:ser>
        <c:dLbls>
          <c:showPercent val="1"/>
        </c:dLbls>
      </c:pie3DChart>
    </c:plotArea>
    <c:legend>
      <c:legendPos val="r"/>
      <c:layout>
        <c:manualLayout>
          <c:xMode val="edge"/>
          <c:yMode val="edge"/>
          <c:x val="0.65650111882182161"/>
          <c:y val="3.7245833549971581E-2"/>
          <c:w val="0.33419114355328627"/>
          <c:h val="0.90320677670547489"/>
        </c:manualLayout>
      </c:layout>
      <c:txPr>
        <a:bodyPr/>
        <a:lstStyle/>
        <a:p>
          <a:pPr>
            <a:defRPr sz="1600" b="0">
              <a:latin typeface="Times New Roman" pitchFamily="18" charset="0"/>
              <a:cs typeface="Times New Roman" pitchFamily="18" charset="0"/>
            </a:defRPr>
          </a:pPr>
          <a:endParaRPr lang="fr-FR"/>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perspective val="30"/>
    </c:view3D>
    <c:plotArea>
      <c:layout/>
      <c:pie3DChart>
        <c:varyColors val="1"/>
        <c:ser>
          <c:idx val="0"/>
          <c:order val="0"/>
          <c:tx>
            <c:strRef>
              <c:f>Feuil1!$B$1</c:f>
              <c:strCache>
                <c:ptCount val="1"/>
                <c:pt idx="0">
                  <c:v>Pourcentage %</c:v>
                </c:pt>
              </c:strCache>
            </c:strRef>
          </c:tx>
          <c:explosion val="25"/>
          <c:dPt>
            <c:idx val="0"/>
            <c:spPr>
              <a:solidFill>
                <a:srgbClr val="FF2DB4"/>
              </a:solidFill>
            </c:spPr>
          </c:dPt>
          <c:dPt>
            <c:idx val="1"/>
            <c:spPr>
              <a:solidFill>
                <a:srgbClr val="7F797F"/>
              </a:solidFill>
            </c:spPr>
          </c:dPt>
          <c:dPt>
            <c:idx val="2"/>
            <c:spPr>
              <a:solidFill>
                <a:srgbClr val="FC2D04"/>
              </a:solidFill>
            </c:spPr>
          </c:dPt>
          <c:dPt>
            <c:idx val="3"/>
            <c:spPr>
              <a:solidFill>
                <a:srgbClr val="0070C0"/>
              </a:solidFill>
            </c:spPr>
          </c:dPt>
          <c:dPt>
            <c:idx val="4"/>
            <c:spPr>
              <a:solidFill>
                <a:srgbClr val="962DA0"/>
              </a:solidFill>
            </c:spPr>
          </c:dPt>
          <c:dPt>
            <c:idx val="5"/>
            <c:spPr>
              <a:solidFill>
                <a:srgbClr val="00B050"/>
              </a:solidFill>
            </c:spPr>
          </c:dPt>
          <c:dLbls>
            <c:txPr>
              <a:bodyPr/>
              <a:lstStyle/>
              <a:p>
                <a:pPr>
                  <a:defRPr sz="1100" b="1">
                    <a:latin typeface="Times New Roman" pitchFamily="18" charset="0"/>
                    <a:cs typeface="Times New Roman" pitchFamily="18" charset="0"/>
                  </a:defRPr>
                </a:pPr>
                <a:endParaRPr lang="fr-FR"/>
              </a:p>
            </c:txPr>
            <c:showPercent val="1"/>
            <c:showLeaderLines val="1"/>
          </c:dLbls>
          <c:cat>
            <c:strRef>
              <c:f>Feuil1!$A$2:$A$7</c:f>
              <c:strCache>
                <c:ptCount val="6"/>
                <c:pt idx="0">
                  <c:v>Le chiffre d’affaires</c:v>
                </c:pt>
                <c:pt idx="1">
                  <c:v>L’image de l’entreprise</c:v>
                </c:pt>
                <c:pt idx="2">
                  <c:v>Le volume des ventes</c:v>
                </c:pt>
                <c:pt idx="3">
                  <c:v>Le profit</c:v>
                </c:pt>
                <c:pt idx="4">
                  <c:v>La part de marché</c:v>
                </c:pt>
                <c:pt idx="5">
                  <c:v>Le degré de satisfaction de la clientèle</c:v>
                </c:pt>
              </c:strCache>
            </c:strRef>
          </c:cat>
          <c:val>
            <c:numRef>
              <c:f>Feuil1!$B$2:$B$7</c:f>
              <c:numCache>
                <c:formatCode>General</c:formatCode>
                <c:ptCount val="6"/>
                <c:pt idx="0">
                  <c:v>31.58</c:v>
                </c:pt>
                <c:pt idx="1">
                  <c:v>10.53</c:v>
                </c:pt>
                <c:pt idx="2">
                  <c:v>8.77</c:v>
                </c:pt>
                <c:pt idx="3">
                  <c:v>12.28</c:v>
                </c:pt>
                <c:pt idx="4">
                  <c:v>22.810000000000031</c:v>
                </c:pt>
                <c:pt idx="5">
                  <c:v>14.03</c:v>
                </c:pt>
              </c:numCache>
            </c:numRef>
          </c:val>
        </c:ser>
        <c:dLbls>
          <c:showPercent val="1"/>
        </c:dLbls>
      </c:pie3DChart>
    </c:plotArea>
    <c:legend>
      <c:legendPos val="r"/>
      <c:layout>
        <c:manualLayout>
          <c:xMode val="edge"/>
          <c:yMode val="edge"/>
          <c:x val="0.68936436496078257"/>
          <c:y val="1.9529489636912853E-2"/>
          <c:w val="0.30132248020801994"/>
          <c:h val="0.92591475102389864"/>
        </c:manualLayout>
      </c:layout>
      <c:txPr>
        <a:bodyPr/>
        <a:lstStyle/>
        <a:p>
          <a:pPr>
            <a:defRPr sz="1600" b="0">
              <a:latin typeface="Times New Roman" pitchFamily="18" charset="0"/>
              <a:cs typeface="Times New Roman" pitchFamily="18" charset="0"/>
            </a:defRPr>
          </a:pPr>
          <a:endParaRPr lang="fr-FR"/>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perspective val="30"/>
    </c:view3D>
    <c:plotArea>
      <c:layout/>
      <c:pie3DChart>
        <c:varyColors val="1"/>
        <c:ser>
          <c:idx val="0"/>
          <c:order val="0"/>
          <c:tx>
            <c:strRef>
              <c:f>Feuil1!$B$1</c:f>
              <c:strCache>
                <c:ptCount val="1"/>
                <c:pt idx="0">
                  <c:v>Pourcentage %</c:v>
                </c:pt>
              </c:strCache>
            </c:strRef>
          </c:tx>
          <c:explosion val="25"/>
          <c:dPt>
            <c:idx val="0"/>
            <c:spPr>
              <a:solidFill>
                <a:srgbClr val="FF2DB4"/>
              </a:solidFill>
            </c:spPr>
          </c:dPt>
          <c:dPt>
            <c:idx val="1"/>
            <c:spPr>
              <a:solidFill>
                <a:srgbClr val="FC2D04"/>
              </a:solidFill>
            </c:spPr>
          </c:dPt>
          <c:dPt>
            <c:idx val="2"/>
            <c:spPr>
              <a:solidFill>
                <a:srgbClr val="962DA0"/>
              </a:solidFill>
            </c:spPr>
          </c:dPt>
          <c:dPt>
            <c:idx val="3"/>
            <c:spPr>
              <a:solidFill>
                <a:srgbClr val="0070C0"/>
              </a:solidFill>
            </c:spPr>
          </c:dPt>
          <c:dPt>
            <c:idx val="4"/>
            <c:spPr>
              <a:solidFill>
                <a:srgbClr val="00B050"/>
              </a:solidFill>
            </c:spPr>
          </c:dPt>
          <c:dPt>
            <c:idx val="5"/>
            <c:spPr>
              <a:solidFill>
                <a:srgbClr val="7F797F"/>
              </a:solidFill>
            </c:spPr>
          </c:dPt>
          <c:dLbls>
            <c:txPr>
              <a:bodyPr/>
              <a:lstStyle/>
              <a:p>
                <a:pPr>
                  <a:defRPr sz="1100" b="1">
                    <a:latin typeface="Times New Roman" pitchFamily="18" charset="0"/>
                    <a:cs typeface="Times New Roman" pitchFamily="18" charset="0"/>
                  </a:defRPr>
                </a:pPr>
                <a:endParaRPr lang="fr-FR"/>
              </a:p>
            </c:txPr>
            <c:showPercent val="1"/>
          </c:dLbls>
          <c:cat>
            <c:strRef>
              <c:f>Feuil1!$A$2:$A$7</c:f>
              <c:strCache>
                <c:ptCount val="6"/>
                <c:pt idx="0">
                  <c:v>Le chiffre d’affaires</c:v>
                </c:pt>
                <c:pt idx="1">
                  <c:v>L’image de l’entreprise</c:v>
                </c:pt>
                <c:pt idx="2">
                  <c:v>Le volume des ventes</c:v>
                </c:pt>
                <c:pt idx="3">
                  <c:v>Le profit</c:v>
                </c:pt>
                <c:pt idx="4">
                  <c:v>La part de marché</c:v>
                </c:pt>
                <c:pt idx="5">
                  <c:v>Le degré de satisfaction de la clientèle</c:v>
                </c:pt>
              </c:strCache>
            </c:strRef>
          </c:cat>
          <c:val>
            <c:numRef>
              <c:f>Feuil1!$B$2:$B$7</c:f>
              <c:numCache>
                <c:formatCode>General</c:formatCode>
                <c:ptCount val="6"/>
                <c:pt idx="0">
                  <c:v>32.700000000000003</c:v>
                </c:pt>
                <c:pt idx="1">
                  <c:v>7.7</c:v>
                </c:pt>
                <c:pt idx="2">
                  <c:v>23.08</c:v>
                </c:pt>
                <c:pt idx="3">
                  <c:v>9.61</c:v>
                </c:pt>
                <c:pt idx="4">
                  <c:v>15.38</c:v>
                </c:pt>
                <c:pt idx="5">
                  <c:v>11.54</c:v>
                </c:pt>
              </c:numCache>
            </c:numRef>
          </c:val>
        </c:ser>
        <c:dLbls>
          <c:showPercent val="1"/>
        </c:dLbls>
      </c:pie3DChart>
    </c:plotArea>
    <c:legend>
      <c:legendPos val="r"/>
      <c:layout>
        <c:manualLayout>
          <c:xMode val="edge"/>
          <c:yMode val="edge"/>
          <c:x val="0.68954505317564263"/>
          <c:y val="3.8456982911102326E-2"/>
          <c:w val="0.30114720919946636"/>
          <c:h val="0.94809691501803561"/>
        </c:manualLayout>
      </c:layout>
      <c:txPr>
        <a:bodyPr/>
        <a:lstStyle/>
        <a:p>
          <a:pPr>
            <a:defRPr sz="1600" b="0">
              <a:latin typeface="Times New Roman" pitchFamily="18" charset="0"/>
              <a:cs typeface="Times New Roman" pitchFamily="18" charset="0"/>
            </a:defRPr>
          </a:pPr>
          <a:endParaRPr lang="fr-FR"/>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perspective val="30"/>
    </c:view3D>
    <c:plotArea>
      <c:layout>
        <c:manualLayout>
          <c:layoutTarget val="inner"/>
          <c:xMode val="edge"/>
          <c:yMode val="edge"/>
          <c:x val="8.2212379702537183E-2"/>
          <c:y val="0.10615079365079365"/>
          <c:w val="0.67412273986585014"/>
          <c:h val="0.71230158730159165"/>
        </c:manualLayout>
      </c:layout>
      <c:pie3DChart>
        <c:varyColors val="1"/>
        <c:ser>
          <c:idx val="0"/>
          <c:order val="0"/>
          <c:tx>
            <c:strRef>
              <c:f>Feuil1!$B$1</c:f>
              <c:strCache>
                <c:ptCount val="1"/>
                <c:pt idx="0">
                  <c:v>Pourcentage %</c:v>
                </c:pt>
              </c:strCache>
            </c:strRef>
          </c:tx>
          <c:explosion val="25"/>
          <c:dPt>
            <c:idx val="0"/>
            <c:spPr>
              <a:solidFill>
                <a:srgbClr val="FF2DB4"/>
              </a:solidFill>
            </c:spPr>
          </c:dPt>
          <c:dPt>
            <c:idx val="1"/>
            <c:spPr>
              <a:solidFill>
                <a:srgbClr val="962DA0"/>
              </a:solidFill>
            </c:spPr>
          </c:dPt>
          <c:dLbls>
            <c:txPr>
              <a:bodyPr/>
              <a:lstStyle/>
              <a:p>
                <a:pPr>
                  <a:defRPr sz="1100" b="1">
                    <a:latin typeface="Times New Roman" pitchFamily="18" charset="0"/>
                    <a:cs typeface="Times New Roman" pitchFamily="18" charset="0"/>
                  </a:defRPr>
                </a:pPr>
                <a:endParaRPr lang="fr-FR"/>
              </a:p>
            </c:txPr>
            <c:showPercent val="1"/>
            <c:showLeaderLines val="1"/>
          </c:dLbls>
          <c:cat>
            <c:strRef>
              <c:f>Feuil1!$A$2:$A$3</c:f>
              <c:strCache>
                <c:ptCount val="2"/>
                <c:pt idx="0">
                  <c:v>Oui</c:v>
                </c:pt>
                <c:pt idx="1">
                  <c:v>Non</c:v>
                </c:pt>
              </c:strCache>
            </c:strRef>
          </c:cat>
          <c:val>
            <c:numRef>
              <c:f>Feuil1!$B$2:$B$3</c:f>
              <c:numCache>
                <c:formatCode>General</c:formatCode>
                <c:ptCount val="2"/>
                <c:pt idx="0">
                  <c:v>90.48</c:v>
                </c:pt>
                <c:pt idx="1">
                  <c:v>9.52</c:v>
                </c:pt>
              </c:numCache>
            </c:numRef>
          </c:val>
        </c:ser>
        <c:dLbls>
          <c:showPercent val="1"/>
        </c:dLbls>
      </c:pie3DChart>
    </c:plotArea>
    <c:legend>
      <c:legendPos val="r"/>
      <c:layout>
        <c:manualLayout>
          <c:xMode val="edge"/>
          <c:yMode val="edge"/>
          <c:x val="0.80337795143535207"/>
          <c:y val="0.22665738341504041"/>
          <c:w val="0.1873143109397554"/>
          <c:h val="0.33519907550298333"/>
        </c:manualLayout>
      </c:layout>
      <c:txPr>
        <a:bodyPr/>
        <a:lstStyle/>
        <a:p>
          <a:pPr>
            <a:defRPr sz="1600" b="0">
              <a:latin typeface="Times New Roman" pitchFamily="18" charset="0"/>
              <a:cs typeface="Times New Roman" pitchFamily="18" charset="0"/>
            </a:defRPr>
          </a:pPr>
          <a:endParaRPr lang="fr-FR"/>
        </a:p>
      </c:txP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0.82829</cdr:x>
      <cdr:y>0.73585</cdr:y>
    </cdr:from>
    <cdr:to>
      <cdr:x>0.99934</cdr:x>
      <cdr:y>0.8221</cdr:y>
    </cdr:to>
    <cdr:sp macro="" textlink="">
      <cdr:nvSpPr>
        <cdr:cNvPr id="2" name="ZoneTexte 1"/>
        <cdr:cNvSpPr txBox="1"/>
      </cdr:nvSpPr>
      <cdr:spPr>
        <a:xfrm xmlns:a="http://schemas.openxmlformats.org/drawingml/2006/main">
          <a:off x="4544323" y="2355027"/>
          <a:ext cx="938482" cy="27603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200" b="1" dirty="0">
              <a:latin typeface="Georgia" pitchFamily="18" charset="0"/>
              <a:cs typeface="Times New Roman" pitchFamily="18" charset="0"/>
            </a:rPr>
            <a:t>Années</a:t>
          </a:r>
        </a:p>
        <a:p xmlns:a="http://schemas.openxmlformats.org/drawingml/2006/main">
          <a:endParaRPr lang="fr-FR" sz="1100" dirty="0">
            <a:latin typeface="Times New Roman" pitchFamily="18" charset="0"/>
            <a:cs typeface="Times New Roman" pitchFamily="18" charset="0"/>
          </a:endParaRPr>
        </a:p>
      </cdr:txBody>
    </cdr:sp>
  </cdr:relSizeAnchor>
  <cdr:relSizeAnchor xmlns:cdr="http://schemas.openxmlformats.org/drawingml/2006/chartDrawing">
    <cdr:from>
      <cdr:x>0.35591</cdr:x>
      <cdr:y>0.06314</cdr:y>
    </cdr:from>
    <cdr:to>
      <cdr:x>0.64237</cdr:x>
      <cdr:y>0.17362</cdr:y>
    </cdr:to>
    <cdr:sp macro="" textlink="">
      <cdr:nvSpPr>
        <cdr:cNvPr id="3" name="ZoneTexte 2"/>
        <cdr:cNvSpPr txBox="1"/>
      </cdr:nvSpPr>
      <cdr:spPr>
        <a:xfrm xmlns:a="http://schemas.openxmlformats.org/drawingml/2006/main">
          <a:off x="2928958" y="285752"/>
          <a:ext cx="2357454"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fr-FR" sz="2800" b="1" dirty="0" smtClean="0">
              <a:latin typeface="Times New Roman" pitchFamily="18" charset="0"/>
              <a:cs typeface="Times New Roman" pitchFamily="18" charset="0"/>
            </a:rPr>
            <a:t>Le CA</a:t>
          </a:r>
          <a:endParaRPr lang="fr-FR" sz="28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0.86459</cdr:x>
      <cdr:y>0.83024</cdr:y>
    </cdr:from>
    <cdr:to>
      <cdr:x>0.99393</cdr:x>
      <cdr:y>0.94614</cdr:y>
    </cdr:to>
    <cdr:sp macro="" textlink="">
      <cdr:nvSpPr>
        <cdr:cNvPr id="2" name="ZoneTexte 1"/>
        <cdr:cNvSpPr txBox="1"/>
      </cdr:nvSpPr>
      <cdr:spPr>
        <a:xfrm xmlns:a="http://schemas.openxmlformats.org/drawingml/2006/main">
          <a:off x="7115196" y="3757626"/>
          <a:ext cx="1064417" cy="52455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400" b="1" dirty="0">
              <a:latin typeface="Georgia" pitchFamily="18" charset="0"/>
              <a:cs typeface="Times New Roman" pitchFamily="18" charset="0"/>
            </a:rPr>
            <a:t>Années</a:t>
          </a:r>
          <a:endParaRPr lang="fr-FR" sz="1600" b="1" dirty="0">
            <a:latin typeface="Georgia" pitchFamily="18" charset="0"/>
            <a:cs typeface="Times New Roman" pitchFamily="18" charset="0"/>
          </a:endParaRPr>
        </a:p>
      </cdr:txBody>
    </cdr:sp>
  </cdr:relSizeAnchor>
  <cdr:relSizeAnchor xmlns:cdr="http://schemas.openxmlformats.org/drawingml/2006/chartDrawing">
    <cdr:from>
      <cdr:x>0.32986</cdr:x>
      <cdr:y>0.02827</cdr:y>
    </cdr:from>
    <cdr:to>
      <cdr:x>0.72917</cdr:x>
      <cdr:y>0.1272</cdr:y>
    </cdr:to>
    <cdr:sp macro="" textlink="">
      <cdr:nvSpPr>
        <cdr:cNvPr id="3" name="ZoneTexte 2"/>
        <cdr:cNvSpPr txBox="1"/>
      </cdr:nvSpPr>
      <cdr:spPr>
        <a:xfrm xmlns:a="http://schemas.openxmlformats.org/drawingml/2006/main">
          <a:off x="2714644" y="142876"/>
          <a:ext cx="3286148"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2800" b="1" dirty="0" smtClean="0">
              <a:latin typeface="Times New Roman" pitchFamily="18" charset="0"/>
              <a:cs typeface="Times New Roman" pitchFamily="18" charset="0"/>
            </a:rPr>
            <a:t>La part de marché</a:t>
          </a:r>
          <a:endParaRPr lang="fr-FR" sz="2800" b="1" dirty="0">
            <a:latin typeface="Times New Roman" pitchFamily="18" charset="0"/>
            <a:cs typeface="Times New Roman"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1A5F3BD-136C-4EA5-9031-F9C629646E1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med">
    <p:pull dir="l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A5F3BD-136C-4EA5-9031-F9C629646E1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med">
    <p:pull dir="l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A5F3BD-136C-4EA5-9031-F9C629646E19}" type="slidenum">
              <a:rPr lang="fr-FR" smtClean="0"/>
              <a:pPr/>
              <a:t>‹N°›</a:t>
            </a:fld>
            <a:endParaRPr lang="fr-FR"/>
          </a:p>
        </p:txBody>
      </p:sp>
    </p:spTree>
  </p:cSld>
  <p:clrMapOvr>
    <a:masterClrMapping/>
  </p:clrMapOvr>
  <p:transition spd="med">
    <p:pull dir="l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5E6DE58-ECB1-4469-943D-28022418CE10}" type="datetimeFigureOut">
              <a:rPr lang="fr-FR" smtClean="0"/>
              <a:pPr/>
              <a:t>22/06/2012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1A5F3BD-136C-4EA5-9031-F9C629646E1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l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E6DE58-ECB1-4469-943D-28022418CE10}" type="datetimeFigureOut">
              <a:rPr lang="fr-FR" smtClean="0"/>
              <a:pPr/>
              <a:t>22/06/2012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A5F3BD-136C-4EA5-9031-F9C629646E1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spd="med">
    <p:pull dir="l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user\Desktop\AX2Gn-0vo5_31852098.gif"/>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785794"/>
            <a:ext cx="8102704" cy="5572164"/>
          </a:xfrm>
        </p:spPr>
        <p:txBody>
          <a:bodyPr>
            <a:normAutofit lnSpcReduction="10000"/>
          </a:bodyPr>
          <a:lstStyle/>
          <a:p>
            <a:pPr algn="ctr">
              <a:buFont typeface="Wingdings" pitchFamily="2" charset="2"/>
              <a:buChar char="v"/>
            </a:pPr>
            <a:r>
              <a:rPr lang="fr-FR" sz="2800" b="1" u="sng" dirty="0" smtClean="0">
                <a:latin typeface="Georgia" pitchFamily="18" charset="0"/>
              </a:rPr>
              <a:t>2</a:t>
            </a:r>
            <a:r>
              <a:rPr lang="fr-FR" sz="2800" b="1" u="sng" baseline="30000" dirty="0" smtClean="0">
                <a:latin typeface="Georgia" pitchFamily="18" charset="0"/>
              </a:rPr>
              <a:t>ème</a:t>
            </a:r>
            <a:r>
              <a:rPr lang="fr-FR" sz="2800" b="1" u="sng" dirty="0" smtClean="0">
                <a:latin typeface="Georgia" pitchFamily="18" charset="0"/>
              </a:rPr>
              <a:t> chapitre :La performance commerciale.</a:t>
            </a:r>
          </a:p>
          <a:p>
            <a:pPr algn="just">
              <a:buNone/>
            </a:pPr>
            <a:endParaRPr lang="fr-FR" sz="2800" u="sng" dirty="0" smtClean="0"/>
          </a:p>
          <a:p>
            <a:pPr algn="just">
              <a:buFont typeface="Wingdings" pitchFamily="2" charset="2"/>
              <a:buChar char="Ø"/>
            </a:pPr>
            <a:r>
              <a:rPr lang="fr-FR" sz="2800" dirty="0" smtClean="0">
                <a:latin typeface="Georgia" pitchFamily="18" charset="0"/>
              </a:rPr>
              <a:t>Section 01 : le concept de la performance .</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02 : les types et la mesure de la performance.</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03 : la performance commerciale.</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04: les indicateurs  de la performance commerciale.</a:t>
            </a:r>
          </a:p>
          <a:p>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1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14356"/>
            <a:ext cx="8466144" cy="5534044"/>
          </a:xfrm>
        </p:spPr>
        <p:txBody>
          <a:bodyPr>
            <a:normAutofit/>
          </a:bodyPr>
          <a:lstStyle/>
          <a:p>
            <a:pPr algn="ctr">
              <a:buFont typeface="Wingdings" pitchFamily="2" charset="2"/>
              <a:buChar char="v"/>
            </a:pPr>
            <a:r>
              <a:rPr lang="fr-FR" sz="2800" b="1" u="sng" dirty="0" smtClean="0">
                <a:latin typeface="Georgia" pitchFamily="18" charset="0"/>
              </a:rPr>
              <a:t>3</a:t>
            </a:r>
            <a:r>
              <a:rPr lang="fr-FR" sz="2800" b="1" u="sng" baseline="30000" dirty="0" smtClean="0">
                <a:latin typeface="Georgia" pitchFamily="18" charset="0"/>
              </a:rPr>
              <a:t>ème</a:t>
            </a:r>
            <a:r>
              <a:rPr lang="fr-FR" sz="2800" b="1" u="sng" dirty="0" smtClean="0">
                <a:latin typeface="Georgia" pitchFamily="18" charset="0"/>
              </a:rPr>
              <a:t> chapitre :L’analyse de l’environnement du Groupe SAIDAL.</a:t>
            </a:r>
          </a:p>
          <a:p>
            <a:pPr algn="just">
              <a:buNone/>
            </a:pPr>
            <a:endParaRPr lang="fr-FR" sz="2800" u="sng" dirty="0" smtClean="0"/>
          </a:p>
          <a:p>
            <a:pPr algn="just">
              <a:buFont typeface="Wingdings" pitchFamily="2" charset="2"/>
              <a:buChar char="Ø"/>
            </a:pPr>
            <a:r>
              <a:rPr lang="fr-FR" sz="2800" dirty="0" smtClean="0">
                <a:latin typeface="Georgia" pitchFamily="18" charset="0"/>
              </a:rPr>
              <a:t>Section 01 : historique et présentation de l’entreprise SAIDAL.</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02 :organigramme du Groupe SAIDAL.</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03 :SAIDAL en chiffres.</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04:l’environnement du Groupe SAIDAL.</a:t>
            </a: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1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57166"/>
            <a:ext cx="8538152" cy="6286544"/>
          </a:xfrm>
        </p:spPr>
        <p:txBody>
          <a:bodyPr>
            <a:noAutofit/>
          </a:bodyPr>
          <a:lstStyle/>
          <a:p>
            <a:pPr algn="ctr">
              <a:buFont typeface="Wingdings" pitchFamily="2" charset="2"/>
              <a:buChar char="v"/>
            </a:pPr>
            <a:r>
              <a:rPr lang="fr-FR" sz="2800" b="1" u="sng" dirty="0" smtClean="0">
                <a:latin typeface="Georgia" pitchFamily="18" charset="0"/>
              </a:rPr>
              <a:t>4</a:t>
            </a:r>
            <a:r>
              <a:rPr lang="fr-FR" sz="2800" b="1" u="sng" baseline="30000" dirty="0" smtClean="0">
                <a:latin typeface="Georgia" pitchFamily="18" charset="0"/>
              </a:rPr>
              <a:t>ème</a:t>
            </a:r>
            <a:r>
              <a:rPr lang="fr-FR" sz="2800" b="1" u="sng" dirty="0" smtClean="0">
                <a:latin typeface="Georgia" pitchFamily="18" charset="0"/>
              </a:rPr>
              <a:t> chapitre :L’analyse de l’impact du SIM sur la performance commerciale du Groupe SAIDAL.</a:t>
            </a:r>
            <a:endParaRPr lang="fr-FR" sz="2800" u="sng" dirty="0" smtClean="0"/>
          </a:p>
          <a:p>
            <a:pPr algn="just">
              <a:buFont typeface="Wingdings" pitchFamily="2" charset="2"/>
              <a:buChar char="Ø"/>
            </a:pPr>
            <a:r>
              <a:rPr lang="fr-FR" sz="2800" dirty="0" smtClean="0">
                <a:latin typeface="Georgia" pitchFamily="18" charset="0"/>
              </a:rPr>
              <a:t>Section 01 : le SIM au sein du Groupe SAIDAL.</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02 :l’impact du SIM sur la prise de décision.</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03 :l’analyse du chiffre d’affaires et de la part de marché du Groupe SAIDAL.</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Section 04:méthodologie de l’enquête  et le traitement des résultats.</a:t>
            </a: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642918"/>
            <a:ext cx="8229600" cy="989856"/>
          </a:xfrm>
        </p:spPr>
        <p:txBody>
          <a:bodyPr/>
          <a:lstStyle/>
          <a:p>
            <a:pPr algn="ctr"/>
            <a:r>
              <a:rPr lang="fr-FR" sz="4000" b="1" u="sng" dirty="0" smtClean="0">
                <a:latin typeface="Georgia" pitchFamily="18" charset="0"/>
              </a:rPr>
              <a:t>Le SIM</a:t>
            </a:r>
            <a:endParaRPr lang="fr-FR" sz="4000" b="1" u="sng" dirty="0">
              <a:latin typeface="Georgia" pitchFamily="18" charset="0"/>
            </a:endParaRPr>
          </a:p>
        </p:txBody>
      </p:sp>
      <p:sp>
        <p:nvSpPr>
          <p:cNvPr id="3" name="Espace réservé du contenu 2"/>
          <p:cNvSpPr>
            <a:spLocks noGrp="1"/>
          </p:cNvSpPr>
          <p:nvPr>
            <p:ph idx="1"/>
          </p:nvPr>
        </p:nvSpPr>
        <p:spPr>
          <a:xfrm>
            <a:off x="539552" y="1447800"/>
            <a:ext cx="8394136" cy="5221560"/>
          </a:xfrm>
        </p:spPr>
        <p:txBody>
          <a:bodyPr>
            <a:normAutofit/>
          </a:bodyPr>
          <a:lstStyle/>
          <a:p>
            <a:pPr algn="just">
              <a:buNone/>
            </a:pPr>
            <a:endParaRPr lang="fr-FR" dirty="0" smtClean="0">
              <a:latin typeface="Georgia" pitchFamily="18" charset="0"/>
            </a:endParaRPr>
          </a:p>
          <a:p>
            <a:pPr algn="just">
              <a:buFont typeface="Wingdings" pitchFamily="2" charset="2"/>
              <a:buChar char="Ø"/>
            </a:pPr>
            <a:r>
              <a:rPr lang="fr-CA" sz="2800" dirty="0" smtClean="0">
                <a:latin typeface="Georgia" pitchFamily="18" charset="0"/>
              </a:rPr>
              <a:t>est un ensemble structuré de personnes, d’équipement et de procédures conçu pour générer un flux continu d’information </a:t>
            </a:r>
            <a:r>
              <a:rPr lang="fr-FR" sz="2800" dirty="0" smtClean="0">
                <a:latin typeface="Georgia" pitchFamily="18" charset="0"/>
              </a:rPr>
              <a:t>sur le marché, la concurrence et l’environnement.</a:t>
            </a:r>
          </a:p>
          <a:p>
            <a:pPr algn="just">
              <a:buNone/>
            </a:pPr>
            <a:endParaRPr lang="fr-FR" sz="2800" dirty="0" smtClean="0">
              <a:latin typeface="Georgia" pitchFamily="18" charset="0"/>
            </a:endParaRPr>
          </a:p>
          <a:p>
            <a:pPr algn="just">
              <a:buFont typeface="Wingdings" pitchFamily="2" charset="2"/>
              <a:buChar char="Ø"/>
            </a:pPr>
            <a:r>
              <a:rPr lang="fr-CA" sz="2800" dirty="0" smtClean="0">
                <a:latin typeface="Georgia" pitchFamily="18" charset="0"/>
              </a:rPr>
              <a:t>cet ensemble vise à rassembler, à trier, à analyser et à distribuer aux décideurs une information de qualité.</a:t>
            </a:r>
            <a:endParaRPr lang="fr-FR" sz="2800" dirty="0" smtClean="0">
              <a:latin typeface="Georgia" pitchFamily="18" charset="0"/>
            </a:endParaRPr>
          </a:p>
          <a:p>
            <a:pPr>
              <a:lnSpc>
                <a:spcPct val="150000"/>
              </a:lnSpc>
              <a:buNone/>
            </a:pPr>
            <a:r>
              <a:rPr lang="fr-FR" dirty="0" smtClean="0">
                <a:latin typeface="Georgia" pitchFamily="18" charset="0"/>
              </a:rPr>
              <a:t> </a:t>
            </a:r>
            <a:endParaRPr lang="fr-FR" dirty="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74638"/>
            <a:ext cx="8178112" cy="1143000"/>
          </a:xfrm>
        </p:spPr>
        <p:txBody>
          <a:bodyPr>
            <a:normAutofit/>
          </a:bodyPr>
          <a:lstStyle/>
          <a:p>
            <a:pPr algn="ctr"/>
            <a:r>
              <a:rPr lang="fr-FR" sz="4000" b="1" u="sng" dirty="0" smtClean="0">
                <a:latin typeface="Georgia" pitchFamily="18" charset="0"/>
              </a:rPr>
              <a:t>Les composantes du SIM</a:t>
            </a:r>
            <a:endParaRPr lang="fr-FR" sz="4000" b="1" u="sng" dirty="0">
              <a:latin typeface="Georgia" pitchFamily="18" charset="0"/>
            </a:endParaRPr>
          </a:p>
        </p:txBody>
      </p:sp>
      <p:sp>
        <p:nvSpPr>
          <p:cNvPr id="3" name="Espace réservé du contenu 2"/>
          <p:cNvSpPr>
            <a:spLocks noGrp="1"/>
          </p:cNvSpPr>
          <p:nvPr>
            <p:ph idx="1"/>
          </p:nvPr>
        </p:nvSpPr>
        <p:spPr>
          <a:xfrm>
            <a:off x="467544" y="1447800"/>
            <a:ext cx="8466144" cy="5077544"/>
          </a:xfrm>
        </p:spPr>
        <p:txBody>
          <a:bodyPr>
            <a:normAutofit/>
          </a:bodyPr>
          <a:lstStyle/>
          <a:p>
            <a:pPr>
              <a:buNone/>
            </a:pPr>
            <a:endParaRPr lang="fr-FR" sz="2800" dirty="0" smtClean="0">
              <a:latin typeface="Georgia" pitchFamily="18" charset="0"/>
            </a:endParaRPr>
          </a:p>
          <a:p>
            <a:pPr>
              <a:buFont typeface="Wingdings" pitchFamily="2" charset="2"/>
              <a:buChar char="Ø"/>
            </a:pPr>
            <a:r>
              <a:rPr lang="fr-FR" sz="2800" dirty="0" smtClean="0">
                <a:latin typeface="Georgia" pitchFamily="18" charset="0"/>
              </a:rPr>
              <a:t>Le système comptable interne ;</a:t>
            </a:r>
          </a:p>
          <a:p>
            <a:pPr>
              <a:buNone/>
            </a:pPr>
            <a:endParaRPr lang="fr-FR" sz="2800" dirty="0" smtClean="0">
              <a:latin typeface="Georgia" pitchFamily="18" charset="0"/>
            </a:endParaRPr>
          </a:p>
          <a:p>
            <a:pPr>
              <a:buFont typeface="Wingdings" pitchFamily="2" charset="2"/>
              <a:buChar char="Ø"/>
            </a:pPr>
            <a:r>
              <a:rPr lang="fr-FR" sz="2800" dirty="0" smtClean="0">
                <a:latin typeface="Georgia" pitchFamily="18" charset="0"/>
              </a:rPr>
              <a:t>Le système d’intelligence marketing;</a:t>
            </a:r>
          </a:p>
          <a:p>
            <a:pPr>
              <a:buNone/>
            </a:pPr>
            <a:endParaRPr lang="fr-FR" sz="2800" dirty="0" smtClean="0">
              <a:latin typeface="Georgia" pitchFamily="18" charset="0"/>
            </a:endParaRPr>
          </a:p>
          <a:p>
            <a:pPr>
              <a:buFont typeface="Wingdings" pitchFamily="2" charset="2"/>
              <a:buChar char="Ø"/>
            </a:pPr>
            <a:r>
              <a:rPr lang="fr-FR" sz="2800" dirty="0" smtClean="0">
                <a:latin typeface="Georgia" pitchFamily="18" charset="0"/>
              </a:rPr>
              <a:t>Le système d’analyse et de modélisation de </a:t>
            </a:r>
          </a:p>
          <a:p>
            <a:pPr>
              <a:buNone/>
            </a:pPr>
            <a:r>
              <a:rPr lang="fr-FR" sz="2800" dirty="0" smtClean="0">
                <a:latin typeface="Georgia" pitchFamily="18" charset="0"/>
              </a:rPr>
              <a:t>l’information marketing ;</a:t>
            </a:r>
          </a:p>
          <a:p>
            <a:pPr>
              <a:buNone/>
            </a:pPr>
            <a:endParaRPr lang="fr-FR" sz="2800" dirty="0" smtClean="0">
              <a:latin typeface="Georgia" pitchFamily="18" charset="0"/>
            </a:endParaRPr>
          </a:p>
          <a:p>
            <a:pPr>
              <a:buFont typeface="Wingdings" pitchFamily="2" charset="2"/>
              <a:buChar char="Ø"/>
            </a:pPr>
            <a:r>
              <a:rPr lang="fr-FR" sz="2800" dirty="0" smtClean="0">
                <a:latin typeface="Georgia" pitchFamily="18" charset="0"/>
              </a:rPr>
              <a:t>Le système d’études et de recherches marketing .</a:t>
            </a:r>
          </a:p>
          <a:p>
            <a:pPr>
              <a:lnSpc>
                <a:spcPct val="150000"/>
              </a:lnSpc>
              <a:buNone/>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42918"/>
            <a:ext cx="8682168" cy="1214446"/>
          </a:xfrm>
        </p:spPr>
        <p:txBody>
          <a:bodyPr>
            <a:normAutofit fontScale="90000"/>
          </a:bodyPr>
          <a:lstStyle/>
          <a:p>
            <a:pPr algn="ctr"/>
            <a:r>
              <a:rPr lang="fr-FR" b="1" u="sng" dirty="0" smtClean="0">
                <a:latin typeface="Georgia" pitchFamily="18" charset="0"/>
              </a:rPr>
              <a:t/>
            </a:r>
            <a:br>
              <a:rPr lang="fr-FR" b="1" u="sng" dirty="0" smtClean="0">
                <a:latin typeface="Georgia" pitchFamily="18" charset="0"/>
              </a:rPr>
            </a:br>
            <a:r>
              <a:rPr lang="fr-FR" b="1" u="sng" dirty="0" smtClean="0">
                <a:latin typeface="Georgia" pitchFamily="18" charset="0"/>
              </a:rPr>
              <a:t/>
            </a:r>
            <a:br>
              <a:rPr lang="fr-FR" b="1" u="sng" dirty="0" smtClean="0">
                <a:latin typeface="Georgia" pitchFamily="18" charset="0"/>
              </a:rPr>
            </a:br>
            <a:r>
              <a:rPr lang="fr-FR" b="1" u="sng" dirty="0" smtClean="0">
                <a:latin typeface="Georgia" pitchFamily="18" charset="0"/>
              </a:rPr>
              <a:t/>
            </a:r>
            <a:br>
              <a:rPr lang="fr-FR" b="1" u="sng" dirty="0" smtClean="0">
                <a:latin typeface="Georgia" pitchFamily="18" charset="0"/>
              </a:rPr>
            </a:br>
            <a:r>
              <a:rPr lang="fr-FR" b="1" u="sng" dirty="0" smtClean="0">
                <a:latin typeface="Georgia" pitchFamily="18" charset="0"/>
              </a:rPr>
              <a:t/>
            </a:r>
            <a:br>
              <a:rPr lang="fr-FR" b="1" u="sng" dirty="0" smtClean="0">
                <a:latin typeface="Georgia" pitchFamily="18" charset="0"/>
              </a:rPr>
            </a:br>
            <a:r>
              <a:rPr lang="fr-FR" b="1" u="sng" dirty="0" smtClean="0">
                <a:latin typeface="Georgia" pitchFamily="18" charset="0"/>
              </a:rPr>
              <a:t/>
            </a:r>
            <a:br>
              <a:rPr lang="fr-FR" b="1" u="sng" dirty="0" smtClean="0">
                <a:latin typeface="Georgia" pitchFamily="18" charset="0"/>
              </a:rPr>
            </a:br>
            <a:r>
              <a:rPr lang="fr-FR" dirty="0" smtClean="0"/>
              <a:t/>
            </a:r>
            <a:br>
              <a:rPr lang="fr-FR" dirty="0" smtClean="0"/>
            </a:br>
            <a:r>
              <a:rPr lang="fr-FR" b="1" u="sng" dirty="0" smtClean="0">
                <a:latin typeface="Georgia" pitchFamily="18" charset="0"/>
              </a:rPr>
              <a:t> La performance commerciale</a:t>
            </a:r>
            <a:endParaRPr lang="fr-FR" dirty="0"/>
          </a:p>
        </p:txBody>
      </p:sp>
      <p:sp>
        <p:nvSpPr>
          <p:cNvPr id="3" name="Espace réservé du contenu 2"/>
          <p:cNvSpPr>
            <a:spLocks noGrp="1"/>
          </p:cNvSpPr>
          <p:nvPr>
            <p:ph idx="1"/>
          </p:nvPr>
        </p:nvSpPr>
        <p:spPr>
          <a:xfrm>
            <a:off x="539552" y="1447800"/>
            <a:ext cx="8394136" cy="5221560"/>
          </a:xfrm>
        </p:spPr>
        <p:txBody>
          <a:bodyPr>
            <a:normAutofit/>
          </a:bodyPr>
          <a:lstStyle/>
          <a:p>
            <a:pPr algn="just">
              <a:buFont typeface="Wingdings" pitchFamily="2" charset="2"/>
              <a:buChar char="Ø"/>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est l’atteinte des objectifs commerciaux de façons relative aux moyens engagés pour les atteindre. Instaurer une culture de communication et d’écoute.</a:t>
            </a:r>
          </a:p>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est l’ensemble des éléments qui permettent de mesurer les résultats de l'activité commerciale d'une entreprise.</a:t>
            </a:r>
          </a:p>
          <a:p>
            <a:endParaRPr lang="fr-FR" b="1" u="sng"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1214446"/>
          </a:xfrm>
        </p:spPr>
        <p:txBody>
          <a:bodyPr>
            <a:noAutofit/>
          </a:bodyPr>
          <a:lstStyle/>
          <a:p>
            <a:pPr algn="ctr"/>
            <a:r>
              <a:rPr lang="fr-FR" sz="4000" b="1" u="sng" dirty="0" smtClean="0">
                <a:latin typeface="Georgia" pitchFamily="18" charset="0"/>
              </a:rPr>
              <a:t>Les indicateurs de la performance commerciale</a:t>
            </a:r>
            <a:endParaRPr lang="fr-FR" sz="4000" b="1" u="sng" dirty="0">
              <a:latin typeface="Georgia" pitchFamily="18" charset="0"/>
            </a:endParaRPr>
          </a:p>
        </p:txBody>
      </p:sp>
      <p:graphicFrame>
        <p:nvGraphicFramePr>
          <p:cNvPr id="4" name="Espace réservé du contenu 3"/>
          <p:cNvGraphicFramePr>
            <a:graphicFrameLocks noGrp="1"/>
          </p:cNvGraphicFramePr>
          <p:nvPr>
            <p:ph idx="1"/>
          </p:nvPr>
        </p:nvGraphicFramePr>
        <p:xfrm>
          <a:off x="357158" y="2428868"/>
          <a:ext cx="8466138" cy="2011680"/>
        </p:xfrm>
        <a:graphic>
          <a:graphicData uri="http://schemas.openxmlformats.org/drawingml/2006/table">
            <a:tbl>
              <a:tblPr firstRow="1" bandRow="1">
                <a:tableStyleId>{D7AC3CCA-C797-4891-BE02-D94E43425B78}</a:tableStyleId>
              </a:tblPr>
              <a:tblGrid>
                <a:gridCol w="4233069"/>
                <a:gridCol w="4233069"/>
              </a:tblGrid>
              <a:tr h="370840">
                <a:tc>
                  <a:txBody>
                    <a:bodyPr/>
                    <a:lstStyle/>
                    <a:p>
                      <a:r>
                        <a:rPr lang="fr-FR" sz="2400" b="0" dirty="0" smtClean="0">
                          <a:latin typeface="Georgia" pitchFamily="18" charset="0"/>
                        </a:rPr>
                        <a:t>Les indicateurs quantitatifs</a:t>
                      </a:r>
                      <a:endParaRPr lang="fr-FR" sz="2400" b="0" dirty="0">
                        <a:latin typeface="Georgia" pitchFamily="18" charset="0"/>
                      </a:endParaRPr>
                    </a:p>
                  </a:txBody>
                  <a:tcPr>
                    <a:noFill/>
                  </a:tcPr>
                </a:tc>
                <a:tc>
                  <a:txBody>
                    <a:bodyPr/>
                    <a:lstStyle/>
                    <a:p>
                      <a:r>
                        <a:rPr lang="fr-FR" sz="2400" b="0" i="0" dirty="0" smtClean="0">
                          <a:latin typeface="Georgia" pitchFamily="18" charset="0"/>
                        </a:rPr>
                        <a:t>Les</a:t>
                      </a:r>
                      <a:r>
                        <a:rPr lang="fr-FR" sz="2400" b="0" i="0" baseline="0" dirty="0" smtClean="0">
                          <a:latin typeface="Georgia" pitchFamily="18" charset="0"/>
                        </a:rPr>
                        <a:t> indicateurs qualitatifs</a:t>
                      </a:r>
                      <a:endParaRPr lang="fr-FR" sz="2400" b="0" i="0" dirty="0">
                        <a:latin typeface="Georgia" pitchFamily="18" charset="0"/>
                      </a:endParaRPr>
                    </a:p>
                  </a:txBody>
                  <a:tcPr>
                    <a:noFill/>
                  </a:tcPr>
                </a:tc>
              </a:tr>
              <a:tr h="370840">
                <a:tc>
                  <a:txBody>
                    <a:bodyPr/>
                    <a:lstStyle/>
                    <a:p>
                      <a:pPr>
                        <a:buFont typeface="Wingdings" pitchFamily="2" charset="2"/>
                        <a:buChar char="Ø"/>
                      </a:pPr>
                      <a:r>
                        <a:rPr lang="fr-FR" sz="2000" b="0" kern="1200" dirty="0" smtClean="0">
                          <a:solidFill>
                            <a:schemeClr val="dk1"/>
                          </a:solidFill>
                          <a:latin typeface="Georgia" pitchFamily="18" charset="0"/>
                          <a:ea typeface="+mn-ea"/>
                          <a:cs typeface="+mn-cs"/>
                        </a:rPr>
                        <a:t>Le chiffre d’affaires; </a:t>
                      </a:r>
                    </a:p>
                    <a:p>
                      <a:pPr>
                        <a:buFont typeface="Wingdings" pitchFamily="2" charset="2"/>
                        <a:buChar char="Ø"/>
                      </a:pPr>
                      <a:r>
                        <a:rPr lang="fr-FR" sz="2000" b="0" kern="1200" dirty="0" smtClean="0">
                          <a:solidFill>
                            <a:schemeClr val="dk1"/>
                          </a:solidFill>
                          <a:latin typeface="Georgia" pitchFamily="18" charset="0"/>
                          <a:ea typeface="+mn-ea"/>
                          <a:cs typeface="+mn-cs"/>
                        </a:rPr>
                        <a:t>La part de marché ;</a:t>
                      </a:r>
                    </a:p>
                    <a:p>
                      <a:pPr>
                        <a:buFont typeface="Wingdings" pitchFamily="2" charset="2"/>
                        <a:buChar char="Ø"/>
                      </a:pPr>
                      <a:r>
                        <a:rPr lang="fr-FR" sz="2000" b="0" kern="1200" dirty="0" smtClean="0">
                          <a:solidFill>
                            <a:schemeClr val="dk1"/>
                          </a:solidFill>
                          <a:latin typeface="Georgia" pitchFamily="18" charset="0"/>
                          <a:ea typeface="+mn-ea"/>
                          <a:cs typeface="+mn-cs"/>
                        </a:rPr>
                        <a:t>Le taux de pénétration.</a:t>
                      </a:r>
                      <a:endParaRPr lang="fr-FR" sz="2800" b="0" dirty="0" smtClean="0">
                        <a:latin typeface="Georgia" pitchFamily="18" charset="0"/>
                      </a:endParaRPr>
                    </a:p>
                    <a:p>
                      <a:endParaRPr lang="fr-FR" dirty="0" smtClean="0"/>
                    </a:p>
                    <a:p>
                      <a:endParaRPr lang="fr-FR" dirty="0"/>
                    </a:p>
                  </a:txBody>
                  <a:tcPr>
                    <a:noFill/>
                  </a:tcPr>
                </a:tc>
                <a:tc>
                  <a:txBody>
                    <a:bodyPr/>
                    <a:lstStyle/>
                    <a:p>
                      <a:pPr marL="342900" indent="-342900">
                        <a:buFont typeface="Wingdings" pitchFamily="2" charset="2"/>
                        <a:buChar char="Ø"/>
                      </a:pPr>
                      <a:r>
                        <a:rPr lang="fr-FR" sz="2000" b="0" kern="1200" dirty="0" smtClean="0">
                          <a:solidFill>
                            <a:schemeClr val="dk1"/>
                          </a:solidFill>
                          <a:latin typeface="Georgia" pitchFamily="18" charset="0"/>
                          <a:ea typeface="+mn-ea"/>
                          <a:cs typeface="+mn-cs"/>
                        </a:rPr>
                        <a:t>L’image de l’entreprise;</a:t>
                      </a:r>
                    </a:p>
                    <a:p>
                      <a:pPr marL="342900" indent="-342900">
                        <a:buFont typeface="Wingdings" pitchFamily="2" charset="2"/>
                        <a:buChar char="Ø"/>
                      </a:pPr>
                      <a:r>
                        <a:rPr lang="fr-FR" sz="2000" b="0" kern="1200" dirty="0" smtClean="0">
                          <a:solidFill>
                            <a:schemeClr val="dk1"/>
                          </a:solidFill>
                          <a:latin typeface="Georgia" pitchFamily="18" charset="0"/>
                          <a:ea typeface="+mn-ea"/>
                          <a:cs typeface="+mn-cs"/>
                        </a:rPr>
                        <a:t>La satisfaction du client.</a:t>
                      </a:r>
                      <a:endParaRPr lang="fr-FR" sz="2400" b="0" dirty="0">
                        <a:latin typeface="Georgia" pitchFamily="18" charset="0"/>
                      </a:endParaRPr>
                    </a:p>
                  </a:txBody>
                  <a:tcPr>
                    <a:noFill/>
                  </a:tcPr>
                </a:tc>
              </a:tr>
            </a:tbl>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285884"/>
          </a:xfrm>
        </p:spPr>
        <p:txBody>
          <a:bodyPr/>
          <a:lstStyle/>
          <a:p>
            <a:pPr algn="ctr"/>
            <a:r>
              <a:rPr lang="fr-FR" sz="4000" b="1" u="sng" dirty="0" smtClean="0">
                <a:latin typeface="Georgia" pitchFamily="18" charset="0"/>
              </a:rPr>
              <a:t>La présentation du Groupe SAIDAL</a:t>
            </a:r>
            <a:endParaRPr lang="fr-FR" sz="4000" u="sng" dirty="0">
              <a:latin typeface="Georgia" pitchFamily="18" charset="0"/>
            </a:endParaRPr>
          </a:p>
        </p:txBody>
      </p:sp>
      <p:sp>
        <p:nvSpPr>
          <p:cNvPr id="3" name="Espace réservé du contenu 2"/>
          <p:cNvSpPr>
            <a:spLocks noGrp="1"/>
          </p:cNvSpPr>
          <p:nvPr>
            <p:ph idx="1"/>
          </p:nvPr>
        </p:nvSpPr>
        <p:spPr>
          <a:xfrm>
            <a:off x="683568" y="1447800"/>
            <a:ext cx="8250120" cy="4800600"/>
          </a:xfrm>
        </p:spPr>
        <p:txBody>
          <a:bodyPr>
            <a:noAutofit/>
          </a:bodyPr>
          <a:lstStyle/>
          <a:p>
            <a:pPr>
              <a:buFont typeface="Wingdings" pitchFamily="2" charset="2"/>
              <a:buChar char="Ø"/>
            </a:pPr>
            <a:endParaRPr lang="fr-FR" sz="2800" dirty="0" smtClean="0">
              <a:latin typeface="Georgia" pitchFamily="18" charset="0"/>
            </a:endParaRPr>
          </a:p>
          <a:p>
            <a:pPr algn="just">
              <a:lnSpc>
                <a:spcPct val="150000"/>
              </a:lnSpc>
              <a:buFont typeface="Wingdings" pitchFamily="2" charset="2"/>
              <a:buChar char="Ø"/>
            </a:pPr>
            <a:r>
              <a:rPr lang="fr-FR" sz="2800" dirty="0" smtClean="0">
                <a:latin typeface="Georgia" pitchFamily="18" charset="0"/>
              </a:rPr>
              <a:t>Le Nom de l’entreprise: Groupe SAIDAL .</a:t>
            </a:r>
          </a:p>
          <a:p>
            <a:pPr algn="just">
              <a:lnSpc>
                <a:spcPct val="150000"/>
              </a:lnSpc>
              <a:buFont typeface="Wingdings" pitchFamily="2" charset="2"/>
              <a:buChar char="Ø"/>
            </a:pPr>
            <a:r>
              <a:rPr lang="fr-FR" sz="2800" dirty="0" smtClean="0">
                <a:latin typeface="Georgia" pitchFamily="18" charset="0"/>
              </a:rPr>
              <a:t>Le type: société par actions(SPA). </a:t>
            </a:r>
          </a:p>
          <a:p>
            <a:pPr algn="just">
              <a:lnSpc>
                <a:spcPct val="150000"/>
              </a:lnSpc>
              <a:buFont typeface="Wingdings" pitchFamily="2" charset="2"/>
              <a:buChar char="Ø"/>
            </a:pPr>
            <a:r>
              <a:rPr lang="fr-FR" sz="2800" dirty="0" smtClean="0">
                <a:latin typeface="Georgia" pitchFamily="18" charset="0"/>
              </a:rPr>
              <a:t>Le capital social :2.500.000.000DA.</a:t>
            </a:r>
          </a:p>
          <a:p>
            <a:pPr algn="just">
              <a:lnSpc>
                <a:spcPct val="150000"/>
              </a:lnSpc>
              <a:buFont typeface="Wingdings" pitchFamily="2" charset="2"/>
              <a:buChar char="Ø"/>
            </a:pPr>
            <a:r>
              <a:rPr lang="fr-FR" sz="2800" dirty="0" smtClean="0">
                <a:latin typeface="Georgia" pitchFamily="18" charset="0"/>
              </a:rPr>
              <a:t>La date de création: 1985. </a:t>
            </a:r>
          </a:p>
          <a:p>
            <a:pPr algn="just">
              <a:lnSpc>
                <a:spcPct val="150000"/>
              </a:lnSpc>
              <a:buFont typeface="Wingdings" pitchFamily="2" charset="2"/>
              <a:buChar char="Ø"/>
            </a:pPr>
            <a:r>
              <a:rPr lang="fr-FR" sz="2800" dirty="0" smtClean="0">
                <a:latin typeface="Georgia" pitchFamily="18" charset="0"/>
              </a:rPr>
              <a:t>Les filiales : Antibiotical, </a:t>
            </a:r>
            <a:r>
              <a:rPr lang="fr-FR" sz="2800" dirty="0" err="1" smtClean="0">
                <a:latin typeface="Georgia" pitchFamily="18" charset="0"/>
              </a:rPr>
              <a:t>Biotic</a:t>
            </a:r>
            <a:r>
              <a:rPr lang="fr-FR" sz="2800" dirty="0" smtClean="0">
                <a:latin typeface="Georgia" pitchFamily="18" charset="0"/>
              </a:rPr>
              <a:t>, </a:t>
            </a:r>
            <a:r>
              <a:rPr lang="fr-FR" sz="2800" dirty="0" err="1" smtClean="0">
                <a:latin typeface="Georgia" pitchFamily="18" charset="0"/>
              </a:rPr>
              <a:t>Pharmal</a:t>
            </a:r>
            <a:r>
              <a:rPr lang="fr-FR" sz="2800" dirty="0" smtClean="0">
                <a:latin typeface="Georgia" pitchFamily="18" charset="0"/>
              </a:rPr>
              <a:t> et Somedial.</a:t>
            </a:r>
          </a:p>
          <a:p>
            <a:pPr algn="just">
              <a:lnSpc>
                <a:spcPct val="90000"/>
              </a:lnSpc>
              <a:buNone/>
            </a:pPr>
            <a:endParaRPr lang="fr-FR" sz="2800" dirty="0" smtClean="0">
              <a:latin typeface="Georgia" pitchFamily="18" charset="0"/>
            </a:endParaRPr>
          </a:p>
          <a:p>
            <a:pPr>
              <a:lnSpc>
                <a:spcPct val="90000"/>
              </a:lnSpc>
              <a:buNone/>
            </a:pPr>
            <a:endParaRPr lang="fr-FR" sz="2800" dirty="0" smtClean="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285884"/>
          </a:xfrm>
        </p:spPr>
        <p:txBody>
          <a:bodyPr>
            <a:noAutofit/>
          </a:bodyPr>
          <a:lstStyle/>
          <a:p>
            <a:pPr algn="ctr"/>
            <a:r>
              <a:rPr lang="fr-FR" sz="4000" b="1" u="sng" dirty="0" smtClean="0">
                <a:latin typeface="Georgia" pitchFamily="18" charset="0"/>
              </a:rPr>
              <a:t>Objectifs et missions du Groupe</a:t>
            </a:r>
            <a:endParaRPr lang="fr-FR" sz="4000" b="1" u="sng" dirty="0">
              <a:latin typeface="Georgia" pitchFamily="18" charset="0"/>
            </a:endParaRPr>
          </a:p>
        </p:txBody>
      </p:sp>
      <p:sp>
        <p:nvSpPr>
          <p:cNvPr id="3" name="Espace réservé du contenu 2"/>
          <p:cNvSpPr>
            <a:spLocks noGrp="1"/>
          </p:cNvSpPr>
          <p:nvPr>
            <p:ph idx="1"/>
          </p:nvPr>
        </p:nvSpPr>
        <p:spPr>
          <a:xfrm>
            <a:off x="611560" y="1447800"/>
            <a:ext cx="8322128" cy="4981596"/>
          </a:xfrm>
        </p:spPr>
        <p:txBody>
          <a:bodyPr/>
          <a:lstStyle/>
          <a:p>
            <a:pPr>
              <a:buFont typeface="Wingdings" pitchFamily="2" charset="2"/>
              <a:buChar char="v"/>
            </a:pPr>
            <a:r>
              <a:rPr lang="fr-FR" sz="3000" u="sng" dirty="0" smtClean="0">
                <a:latin typeface="Georgia" pitchFamily="18" charset="0"/>
              </a:rPr>
              <a:t>Objectifs:</a:t>
            </a:r>
          </a:p>
          <a:p>
            <a:pPr marL="177800" lvl="0" indent="-177800">
              <a:buFont typeface="Wingdings" pitchFamily="2" charset="2"/>
              <a:buChar char="Ø"/>
            </a:pPr>
            <a:r>
              <a:rPr lang="fr-FR" sz="2800" dirty="0" smtClean="0">
                <a:latin typeface="Georgia" pitchFamily="18" charset="0"/>
              </a:rPr>
              <a:t>L’optimisation de la production par l’amélioration des performances ;   </a:t>
            </a:r>
          </a:p>
          <a:p>
            <a:pPr marL="177800" indent="-177800">
              <a:buFont typeface="Wingdings" pitchFamily="2" charset="2"/>
              <a:buChar char="Ø"/>
            </a:pPr>
            <a:r>
              <a:rPr lang="fr-FR" sz="2800" dirty="0" smtClean="0">
                <a:latin typeface="Georgia" pitchFamily="18" charset="0"/>
              </a:rPr>
              <a:t>La conquête du marché extérieur.</a:t>
            </a:r>
          </a:p>
          <a:p>
            <a:pPr marL="177800" indent="-177800">
              <a:buNone/>
            </a:pPr>
            <a:endParaRPr lang="fr-FR" sz="2800" dirty="0" smtClean="0">
              <a:latin typeface="Georgia" pitchFamily="18" charset="0"/>
            </a:endParaRPr>
          </a:p>
          <a:p>
            <a:pPr marL="177800" lvl="0" indent="-177800">
              <a:buFont typeface="Wingdings" pitchFamily="2" charset="2"/>
              <a:buChar char="v"/>
            </a:pPr>
            <a:r>
              <a:rPr lang="fr-FR" sz="3000" u="sng" dirty="0" smtClean="0">
                <a:latin typeface="Georgia" pitchFamily="18" charset="0"/>
              </a:rPr>
              <a:t>Missions:</a:t>
            </a:r>
          </a:p>
          <a:p>
            <a:pPr marL="177800" lvl="0" indent="-177800" algn="just">
              <a:buFont typeface="Wingdings" pitchFamily="2" charset="2"/>
              <a:buChar char="Ø"/>
            </a:pPr>
            <a:r>
              <a:rPr lang="fr-FR" sz="2800" dirty="0" smtClean="0">
                <a:latin typeface="Georgia" pitchFamily="18" charset="0"/>
              </a:rPr>
              <a:t>La production et la commercialisation des produits pharmaceutiques;</a:t>
            </a:r>
          </a:p>
          <a:p>
            <a:pPr marL="177800" indent="-177800" algn="just">
              <a:buFont typeface="Wingdings" pitchFamily="2" charset="2"/>
              <a:buChar char="Ø"/>
            </a:pPr>
            <a:r>
              <a:rPr lang="fr-FR" sz="2800" dirty="0" smtClean="0">
                <a:latin typeface="Georgia" pitchFamily="18" charset="0"/>
              </a:rPr>
              <a:t>La prestation de service liée à l’activité de la société.</a:t>
            </a:r>
          </a:p>
          <a:p>
            <a:pPr marL="177800" lvl="0" indent="-177800">
              <a:buNone/>
            </a:pPr>
            <a:endParaRPr lang="fr-FR" sz="3000" u="sng" dirty="0" smtClean="0">
              <a:latin typeface="Georgia" pitchFamily="18" charset="0"/>
            </a:endParaRPr>
          </a:p>
          <a:p>
            <a:pPr marL="177800" lvl="0" indent="-177800">
              <a:buFont typeface="Wingdings" pitchFamily="2" charset="2"/>
              <a:buChar char="Ø"/>
            </a:pPr>
            <a:endParaRPr lang="fr-FR" sz="2800" dirty="0" smtClean="0">
              <a:latin typeface="Georgia" pitchFamily="18" charset="0"/>
            </a:endParaRPr>
          </a:p>
          <a:p>
            <a:pPr>
              <a:buFont typeface="Wingdings" pitchFamily="2" charset="2"/>
              <a:buChar char="Ø"/>
            </a:pPr>
            <a:endParaRPr lang="fr-FR" sz="3000" dirty="0" smtClean="0">
              <a:latin typeface="Georgia" pitchFamily="18" charset="0"/>
            </a:endParaRPr>
          </a:p>
          <a:p>
            <a:pPr>
              <a:buFont typeface="Wingdings" pitchFamily="2" charset="2"/>
              <a:buChar char="Ø"/>
            </a:pPr>
            <a:endParaRPr lang="fr-FR" sz="3000" dirty="0" smtClean="0">
              <a:latin typeface="Georgia" pitchFamily="18" charset="0"/>
            </a:endParaRPr>
          </a:p>
          <a:p>
            <a:pPr>
              <a:buNone/>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928694"/>
          </a:xfrm>
        </p:spPr>
        <p:txBody>
          <a:bodyPr/>
          <a:lstStyle/>
          <a:p>
            <a:pPr algn="ctr"/>
            <a:r>
              <a:rPr lang="fr-FR" sz="4000" b="1" u="sng" dirty="0" smtClean="0">
                <a:latin typeface="Georgia" pitchFamily="18" charset="0"/>
              </a:rPr>
              <a:t>Le SIM du Groupe SAIDAL</a:t>
            </a:r>
            <a:endParaRPr lang="fr-FR" sz="4000" b="1" u="sng" dirty="0">
              <a:latin typeface="Georgia" pitchFamily="18" charset="0"/>
            </a:endParaRPr>
          </a:p>
        </p:txBody>
      </p:sp>
      <p:graphicFrame>
        <p:nvGraphicFramePr>
          <p:cNvPr id="4" name="Espace réservé du contenu 3"/>
          <p:cNvGraphicFramePr>
            <a:graphicFrameLocks noGrp="1"/>
          </p:cNvGraphicFramePr>
          <p:nvPr>
            <p:ph idx="1"/>
          </p:nvPr>
        </p:nvGraphicFramePr>
        <p:xfrm>
          <a:off x="457200" y="1935163"/>
          <a:ext cx="8229600" cy="4490720"/>
        </p:xfrm>
        <a:graphic>
          <a:graphicData uri="http://schemas.openxmlformats.org/drawingml/2006/table">
            <a:tbl>
              <a:tblPr firstRow="1" bandRow="1">
                <a:tableStyleId>{D7AC3CCA-C797-4891-BE02-D94E43425B78}</a:tableStyleId>
              </a:tblPr>
              <a:tblGrid>
                <a:gridCol w="4114800"/>
                <a:gridCol w="4114800"/>
              </a:tblGrid>
              <a:tr h="741680">
                <a:tc>
                  <a:txBody>
                    <a:bodyPr/>
                    <a:lstStyle/>
                    <a:p>
                      <a:r>
                        <a:rPr lang="fr-FR" sz="2000" b="0" kern="1200" dirty="0" smtClean="0">
                          <a:solidFill>
                            <a:schemeClr val="tx1"/>
                          </a:solidFill>
                          <a:latin typeface="Georgia" pitchFamily="18" charset="0"/>
                          <a:ea typeface="+mn-ea"/>
                          <a:cs typeface="+mn-cs"/>
                        </a:rPr>
                        <a:t>Les sources d’information  internes </a:t>
                      </a:r>
                      <a:endParaRPr lang="fr-FR" sz="2000" b="0" dirty="0">
                        <a:solidFill>
                          <a:schemeClr val="tx1"/>
                        </a:solidFill>
                        <a:latin typeface="Georgia" pitchFamily="18" charset="0"/>
                      </a:endParaRPr>
                    </a:p>
                  </a:txBody>
                  <a:tcPr>
                    <a:noFill/>
                  </a:tcPr>
                </a:tc>
                <a:tc>
                  <a:txBody>
                    <a:bodyPr/>
                    <a:lstStyle/>
                    <a:p>
                      <a:r>
                        <a:rPr lang="fr-FR" sz="2000" b="0" kern="1200" dirty="0" smtClean="0">
                          <a:solidFill>
                            <a:schemeClr val="tx1"/>
                          </a:solidFill>
                          <a:latin typeface="Georgia" pitchFamily="18" charset="0"/>
                          <a:ea typeface="+mn-ea"/>
                          <a:cs typeface="+mn-cs"/>
                        </a:rPr>
                        <a:t>Les sources d’information  externes</a:t>
                      </a:r>
                      <a:endParaRPr lang="fr-FR" sz="2000" b="0" dirty="0">
                        <a:solidFill>
                          <a:schemeClr val="tx1"/>
                        </a:solidFill>
                        <a:latin typeface="Georgia" pitchFamily="18" charset="0"/>
                      </a:endParaRPr>
                    </a:p>
                  </a:txBody>
                  <a:tcPr>
                    <a:noFill/>
                  </a:tcPr>
                </a:tc>
              </a:tr>
              <a:tr h="370840">
                <a:tc>
                  <a:txBody>
                    <a:bodyPr/>
                    <a:lstStyle/>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Les rapports des représentants;</a:t>
                      </a:r>
                      <a:endParaRPr lang="fr-FR" sz="2000" dirty="0" smtClean="0">
                        <a:latin typeface="Georgia" pitchFamily="18" charset="0"/>
                      </a:endParaRP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Contrats passés avec les clients;</a:t>
                      </a:r>
                      <a:endParaRPr lang="fr-FR" sz="2000" dirty="0" smtClean="0">
                        <a:latin typeface="Georgia" pitchFamily="18" charset="0"/>
                      </a:endParaRP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Les revendeurs;</a:t>
                      </a:r>
                      <a:endParaRPr lang="fr-FR" sz="2000" dirty="0" smtClean="0">
                        <a:latin typeface="Georgia" pitchFamily="18" charset="0"/>
                      </a:endParaRP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Statistiques des ventes; </a:t>
                      </a:r>
                      <a:endParaRPr lang="fr-FR" sz="2000" dirty="0" smtClean="0">
                        <a:latin typeface="Georgia" pitchFamily="18" charset="0"/>
                      </a:endParaRP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Album de presse; </a:t>
                      </a:r>
                      <a:endParaRPr lang="fr-FR" sz="2000" dirty="0" smtClean="0">
                        <a:latin typeface="Georgia" pitchFamily="18" charset="0"/>
                      </a:endParaRP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Bilan, Tableau de financement</a:t>
                      </a:r>
                      <a:r>
                        <a:rPr lang="fr-FR" sz="2000" kern="1200" baseline="0" dirty="0" smtClean="0">
                          <a:solidFill>
                            <a:schemeClr val="dk1"/>
                          </a:solidFill>
                          <a:latin typeface="Georgia" pitchFamily="18" charset="0"/>
                          <a:ea typeface="+mn-ea"/>
                          <a:cs typeface="+mn-cs"/>
                        </a:rPr>
                        <a:t> et</a:t>
                      </a:r>
                      <a:r>
                        <a:rPr lang="fr-FR" sz="2000" kern="1200" dirty="0" smtClean="0">
                          <a:solidFill>
                            <a:schemeClr val="dk1"/>
                          </a:solidFill>
                          <a:latin typeface="Georgia" pitchFamily="18" charset="0"/>
                          <a:ea typeface="+mn-ea"/>
                          <a:cs typeface="+mn-cs"/>
                        </a:rPr>
                        <a:t> Budget.</a:t>
                      </a:r>
                      <a:endParaRPr lang="fr-FR" sz="2000" dirty="0" smtClean="0">
                        <a:latin typeface="Georgia" pitchFamily="18" charset="0"/>
                      </a:endParaRPr>
                    </a:p>
                    <a:p>
                      <a:endParaRPr lang="fr-FR" dirty="0" smtClean="0"/>
                    </a:p>
                  </a:txBody>
                  <a:tcPr>
                    <a:noFill/>
                  </a:tcPr>
                </a:tc>
                <a:tc>
                  <a:txBody>
                    <a:bodyPr/>
                    <a:lstStyle/>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Les délégués médicaux ;</a:t>
                      </a:r>
                    </a:p>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fr-FR" sz="2000" kern="1200" dirty="0" smtClean="0">
                          <a:solidFill>
                            <a:schemeClr val="dk1"/>
                          </a:solidFill>
                          <a:latin typeface="Georgia" pitchFamily="18" charset="0"/>
                          <a:ea typeface="+mn-ea"/>
                          <a:cs typeface="+mn-cs"/>
                        </a:rPr>
                        <a:t>Les clients (leurs attentes, leur réclamation…);</a:t>
                      </a: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L’IMS (intercontinental marketing service);</a:t>
                      </a: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Société d’études;</a:t>
                      </a:r>
                    </a:p>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fr-FR" sz="2000" kern="1200" dirty="0" smtClean="0">
                          <a:solidFill>
                            <a:schemeClr val="dk1"/>
                          </a:solidFill>
                          <a:latin typeface="Georgia" pitchFamily="18" charset="0"/>
                          <a:ea typeface="+mn-ea"/>
                          <a:cs typeface="+mn-cs"/>
                        </a:rPr>
                        <a:t>Ministère de la santé;</a:t>
                      </a:r>
                    </a:p>
                    <a:p>
                      <a:pPr>
                        <a:lnSpc>
                          <a:spcPct val="150000"/>
                        </a:lnSpc>
                        <a:buFont typeface="Wingdings" pitchFamily="2" charset="2"/>
                        <a:buChar char="Ø"/>
                      </a:pPr>
                      <a:r>
                        <a:rPr lang="fr-FR" sz="2000" kern="1200" dirty="0" smtClean="0">
                          <a:solidFill>
                            <a:schemeClr val="dk1"/>
                          </a:solidFill>
                          <a:latin typeface="Georgia" pitchFamily="18" charset="0"/>
                          <a:ea typeface="+mn-ea"/>
                          <a:cs typeface="+mn-cs"/>
                        </a:rPr>
                        <a:t>Internet.</a:t>
                      </a:r>
                      <a:endParaRPr lang="fr-FR" sz="2000" dirty="0">
                        <a:ln>
                          <a:solidFill>
                            <a:sysClr val="windowText" lastClr="000000"/>
                          </a:solidFill>
                        </a:ln>
                        <a:solidFill>
                          <a:schemeClr val="tx1"/>
                        </a:solidFill>
                        <a:latin typeface="Georgia" pitchFamily="18" charset="0"/>
                      </a:endParaRPr>
                    </a:p>
                  </a:txBody>
                  <a:tcPr>
                    <a:noFill/>
                  </a:tcPr>
                </a:tc>
              </a:tr>
            </a:tbl>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14348" y="214290"/>
            <a:ext cx="8012112" cy="981075"/>
          </a:xfrm>
        </p:spPr>
        <p:txBody>
          <a:bodyPr>
            <a:normAutofit fontScale="90000"/>
          </a:bodyPr>
          <a:lstStyle/>
          <a:p>
            <a:pPr algn="ctr"/>
            <a:r>
              <a:rPr lang="fr-FR" sz="3300" dirty="0" smtClean="0">
                <a:latin typeface="Georgia" pitchFamily="18" charset="0"/>
              </a:rPr>
              <a:t>Ecole des Hautes Etudes Commerciales    EHEC </a:t>
            </a:r>
            <a:endParaRPr lang="fr-FR" sz="3300" dirty="0">
              <a:latin typeface="Georgia" pitchFamily="18" charset="0"/>
            </a:endParaRPr>
          </a:p>
        </p:txBody>
      </p:sp>
      <p:pic>
        <p:nvPicPr>
          <p:cNvPr id="4" name="Image 52"/>
          <p:cNvPicPr>
            <a:picLocks noChangeAspect="1" noChangeArrowheads="1"/>
          </p:cNvPicPr>
          <p:nvPr/>
        </p:nvPicPr>
        <p:blipFill>
          <a:blip r:embed="rId2" cstate="print"/>
          <a:srcRect/>
          <a:stretch>
            <a:fillRect/>
          </a:stretch>
        </p:blipFill>
        <p:spPr bwMode="auto">
          <a:xfrm>
            <a:off x="3714744" y="1357298"/>
            <a:ext cx="2005938" cy="720080"/>
          </a:xfrm>
          <a:prstGeom prst="rect">
            <a:avLst/>
          </a:prstGeom>
          <a:ln>
            <a:noFill/>
          </a:ln>
          <a:effectLst>
            <a:softEdge rad="112500"/>
          </a:effectLst>
        </p:spPr>
      </p:pic>
      <p:sp>
        <p:nvSpPr>
          <p:cNvPr id="5" name="ZoneTexte 4"/>
          <p:cNvSpPr txBox="1"/>
          <p:nvPr/>
        </p:nvSpPr>
        <p:spPr>
          <a:xfrm>
            <a:off x="395536" y="2564905"/>
            <a:ext cx="8280920" cy="1938992"/>
          </a:xfrm>
          <a:prstGeom prst="rect">
            <a:avLst/>
          </a:prstGeom>
          <a:noFill/>
        </p:spPr>
        <p:txBody>
          <a:bodyPr wrap="square" rtlCol="0">
            <a:spAutoFit/>
          </a:bodyPr>
          <a:lstStyle/>
          <a:p>
            <a:pPr algn="ctr"/>
            <a:r>
              <a:rPr lang="fr-FR" sz="3000" dirty="0" smtClean="0">
                <a:latin typeface="Georgia" pitchFamily="18" charset="0"/>
              </a:rPr>
              <a:t>Etude et analyse de l’impact du système d’information marketing sur la performance commerciale d’une entreprise pharmaceutique</a:t>
            </a:r>
          </a:p>
          <a:p>
            <a:pPr algn="ctr"/>
            <a:r>
              <a:rPr lang="fr-FR" sz="3000" dirty="0" smtClean="0">
                <a:latin typeface="Georgia" pitchFamily="18" charset="0"/>
              </a:rPr>
              <a:t>Cas: Groupe SAIDAL</a:t>
            </a:r>
          </a:p>
        </p:txBody>
      </p:sp>
      <p:sp>
        <p:nvSpPr>
          <p:cNvPr id="6" name="ZoneTexte 5"/>
          <p:cNvSpPr txBox="1"/>
          <p:nvPr/>
        </p:nvSpPr>
        <p:spPr>
          <a:xfrm>
            <a:off x="3714744" y="2143116"/>
            <a:ext cx="2232248" cy="477054"/>
          </a:xfrm>
          <a:prstGeom prst="rect">
            <a:avLst/>
          </a:prstGeom>
          <a:noFill/>
        </p:spPr>
        <p:txBody>
          <a:bodyPr wrap="square" rtlCol="0">
            <a:spAutoFit/>
          </a:bodyPr>
          <a:lstStyle/>
          <a:p>
            <a:pPr algn="ctr"/>
            <a:r>
              <a:rPr lang="fr-FR" sz="2500" u="sng" dirty="0" smtClean="0">
                <a:latin typeface="Georgia" pitchFamily="18" charset="0"/>
              </a:rPr>
              <a:t>Thème: </a:t>
            </a:r>
            <a:endParaRPr lang="fr-FR" sz="2500" u="sng" dirty="0">
              <a:latin typeface="Georgia" pitchFamily="18" charset="0"/>
            </a:endParaRPr>
          </a:p>
        </p:txBody>
      </p:sp>
      <p:sp>
        <p:nvSpPr>
          <p:cNvPr id="10" name="ZoneTexte 9"/>
          <p:cNvSpPr txBox="1"/>
          <p:nvPr/>
        </p:nvSpPr>
        <p:spPr>
          <a:xfrm>
            <a:off x="755576" y="5157192"/>
            <a:ext cx="8136904" cy="369332"/>
          </a:xfrm>
          <a:prstGeom prst="rect">
            <a:avLst/>
          </a:prstGeom>
          <a:noFill/>
        </p:spPr>
        <p:txBody>
          <a:bodyPr wrap="square" rtlCol="0">
            <a:spAutoFit/>
          </a:bodyPr>
          <a:lstStyle/>
          <a:p>
            <a:endParaRPr lang="fr-FR" dirty="0"/>
          </a:p>
        </p:txBody>
      </p:sp>
      <p:sp>
        <p:nvSpPr>
          <p:cNvPr id="12" name="ZoneTexte 11"/>
          <p:cNvSpPr txBox="1"/>
          <p:nvPr/>
        </p:nvSpPr>
        <p:spPr>
          <a:xfrm>
            <a:off x="785786" y="4786322"/>
            <a:ext cx="3458664" cy="923330"/>
          </a:xfrm>
          <a:prstGeom prst="rect">
            <a:avLst/>
          </a:prstGeom>
          <a:noFill/>
        </p:spPr>
        <p:txBody>
          <a:bodyPr wrap="square" rtlCol="0">
            <a:spAutoFit/>
          </a:bodyPr>
          <a:lstStyle/>
          <a:p>
            <a:r>
              <a:rPr lang="fr-FR" b="1" u="sng" dirty="0" smtClean="0">
                <a:latin typeface="Georgia" pitchFamily="18" charset="0"/>
              </a:rPr>
              <a:t>Présenté par:</a:t>
            </a:r>
            <a:r>
              <a:rPr lang="fr-FR" b="1" dirty="0" smtClean="0">
                <a:latin typeface="Georgia" pitchFamily="18" charset="0"/>
              </a:rPr>
              <a:t> </a:t>
            </a:r>
          </a:p>
          <a:p>
            <a:r>
              <a:rPr lang="fr-FR" b="1" dirty="0" smtClean="0">
                <a:latin typeface="Georgia" pitchFamily="18" charset="0"/>
              </a:rPr>
              <a:t>Mlle</a:t>
            </a:r>
            <a:r>
              <a:rPr lang="fr-FR" b="1" dirty="0">
                <a:latin typeface="Georgia" pitchFamily="18" charset="0"/>
              </a:rPr>
              <a:t>: </a:t>
            </a:r>
            <a:r>
              <a:rPr lang="fr-FR" b="1" dirty="0" smtClean="0">
                <a:latin typeface="Georgia" pitchFamily="18" charset="0"/>
              </a:rPr>
              <a:t>Madjida BOUDABBA </a:t>
            </a:r>
            <a:r>
              <a:rPr lang="fr-FR" b="1" dirty="0">
                <a:latin typeface="Georgia" pitchFamily="18" charset="0"/>
              </a:rPr>
              <a:t>Mlle: </a:t>
            </a:r>
            <a:r>
              <a:rPr lang="fr-FR" b="1" dirty="0" smtClean="0">
                <a:latin typeface="Georgia" pitchFamily="18" charset="0"/>
              </a:rPr>
              <a:t>Lamia ZEMAR</a:t>
            </a:r>
            <a:endParaRPr lang="fr-FR" b="1" u="sng" dirty="0" smtClean="0">
              <a:latin typeface="Georgia" pitchFamily="18" charset="0"/>
            </a:endParaRPr>
          </a:p>
        </p:txBody>
      </p:sp>
      <p:sp>
        <p:nvSpPr>
          <p:cNvPr id="14" name="ZoneTexte 13"/>
          <p:cNvSpPr txBox="1"/>
          <p:nvPr/>
        </p:nvSpPr>
        <p:spPr>
          <a:xfrm>
            <a:off x="4929190" y="4786322"/>
            <a:ext cx="3888432" cy="923330"/>
          </a:xfrm>
          <a:prstGeom prst="rect">
            <a:avLst/>
          </a:prstGeom>
          <a:noFill/>
        </p:spPr>
        <p:txBody>
          <a:bodyPr wrap="square" rtlCol="0">
            <a:spAutoFit/>
          </a:bodyPr>
          <a:lstStyle/>
          <a:p>
            <a:r>
              <a:rPr lang="fr-FR" b="1" u="sng" dirty="0" smtClean="0">
                <a:latin typeface="Georgia" pitchFamily="18" charset="0"/>
              </a:rPr>
              <a:t>Encadreur:</a:t>
            </a:r>
            <a:r>
              <a:rPr lang="fr-FR" b="1" u="sng" dirty="0">
                <a:latin typeface="Georgia" pitchFamily="18" charset="0"/>
              </a:rPr>
              <a:t> </a:t>
            </a:r>
            <a:endParaRPr lang="fr-FR" b="1" u="sng" dirty="0" smtClean="0">
              <a:latin typeface="Georgia" pitchFamily="18" charset="0"/>
            </a:endParaRPr>
          </a:p>
          <a:p>
            <a:r>
              <a:rPr lang="fr-FR" b="1" dirty="0" smtClean="0">
                <a:latin typeface="Georgia" pitchFamily="18" charset="0"/>
              </a:rPr>
              <a:t>Mr. </a:t>
            </a:r>
            <a:r>
              <a:rPr lang="fr-FR" b="1" dirty="0" err="1" smtClean="0">
                <a:latin typeface="Georgia" pitchFamily="18" charset="0"/>
              </a:rPr>
              <a:t>Abdenacer</a:t>
            </a:r>
            <a:r>
              <a:rPr lang="fr-FR" b="1" dirty="0" smtClean="0">
                <a:latin typeface="Georgia" pitchFamily="18" charset="0"/>
              </a:rPr>
              <a:t>  KHERRI </a:t>
            </a:r>
          </a:p>
          <a:p>
            <a:r>
              <a:rPr lang="fr-FR" b="1" dirty="0" err="1" smtClean="0">
                <a:latin typeface="Georgia" pitchFamily="18" charset="0"/>
              </a:rPr>
              <a:t>Maitre-Assistant</a:t>
            </a:r>
            <a:r>
              <a:rPr lang="fr-FR" b="1" dirty="0" smtClean="0">
                <a:latin typeface="Georgia" pitchFamily="18" charset="0"/>
              </a:rPr>
              <a:t> </a:t>
            </a:r>
            <a:r>
              <a:rPr lang="fr-FR" b="1" dirty="0">
                <a:latin typeface="Georgia" pitchFamily="18" charset="0"/>
              </a:rPr>
              <a:t>à EHEC </a:t>
            </a:r>
            <a:r>
              <a:rPr lang="fr-FR" b="1" dirty="0" smtClean="0">
                <a:latin typeface="Georgia" pitchFamily="18" charset="0"/>
              </a:rPr>
              <a:t>Alger</a:t>
            </a:r>
          </a:p>
        </p:txBody>
      </p:sp>
      <p:sp>
        <p:nvSpPr>
          <p:cNvPr id="15" name="ZoneTexte 14"/>
          <p:cNvSpPr txBox="1"/>
          <p:nvPr/>
        </p:nvSpPr>
        <p:spPr>
          <a:xfrm>
            <a:off x="3643306" y="6072206"/>
            <a:ext cx="1863011" cy="646331"/>
          </a:xfrm>
          <a:prstGeom prst="rect">
            <a:avLst/>
          </a:prstGeom>
          <a:noFill/>
        </p:spPr>
        <p:txBody>
          <a:bodyPr wrap="none" rtlCol="0">
            <a:spAutoFit/>
          </a:bodyPr>
          <a:lstStyle/>
          <a:p>
            <a:pPr algn="ctr"/>
            <a:r>
              <a:rPr lang="fr-FR" dirty="0" smtClean="0">
                <a:latin typeface="Georgia" pitchFamily="18" charset="0"/>
              </a:rPr>
              <a:t>25</a:t>
            </a:r>
            <a:r>
              <a:rPr lang="fr-FR" baseline="30000" dirty="0" smtClean="0">
                <a:latin typeface="Georgia" pitchFamily="18" charset="0"/>
              </a:rPr>
              <a:t>ème</a:t>
            </a:r>
            <a:r>
              <a:rPr lang="fr-FR" dirty="0" smtClean="0">
                <a:latin typeface="Georgia" pitchFamily="18" charset="0"/>
              </a:rPr>
              <a:t> promotion</a:t>
            </a:r>
          </a:p>
          <a:p>
            <a:pPr algn="ctr"/>
            <a:r>
              <a:rPr lang="fr-FR" dirty="0" smtClean="0">
                <a:latin typeface="Georgia" pitchFamily="18" charset="0"/>
              </a:rPr>
              <a:t>     Juin 2012</a:t>
            </a:r>
            <a:endParaRPr lang="fr-FR" dirty="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heckerboard(across)">
                                      <p:cBhvr>
                                        <p:cTn id="3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12"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285884"/>
          </a:xfrm>
        </p:spPr>
        <p:txBody>
          <a:bodyPr>
            <a:normAutofit fontScale="90000"/>
          </a:bodyPr>
          <a:lstStyle/>
          <a:p>
            <a:pPr algn="ctr"/>
            <a:r>
              <a:rPr lang="fr-FR" sz="4000" b="1" u="sng" dirty="0" smtClean="0">
                <a:latin typeface="Georgia" pitchFamily="18" charset="0"/>
              </a:rPr>
              <a:t/>
            </a:r>
            <a:br>
              <a:rPr lang="fr-FR" sz="4000" b="1" u="sng" dirty="0" smtClean="0">
                <a:latin typeface="Georgia" pitchFamily="18" charset="0"/>
              </a:rPr>
            </a:br>
            <a:r>
              <a:rPr lang="fr-FR" sz="4000" b="1" u="sng" dirty="0" smtClean="0">
                <a:latin typeface="Georgia" pitchFamily="18" charset="0"/>
              </a:rPr>
              <a:t/>
            </a:r>
            <a:br>
              <a:rPr lang="fr-FR" sz="4000" b="1" u="sng" dirty="0" smtClean="0">
                <a:latin typeface="Georgia" pitchFamily="18" charset="0"/>
              </a:rPr>
            </a:br>
            <a:r>
              <a:rPr lang="fr-FR" sz="4000" u="sng" dirty="0" smtClean="0">
                <a:latin typeface="Georgia" pitchFamily="18" charset="0"/>
              </a:rPr>
              <a:t/>
            </a:r>
            <a:br>
              <a:rPr lang="fr-FR" sz="4000" u="sng" dirty="0" smtClean="0">
                <a:latin typeface="Georgia" pitchFamily="18" charset="0"/>
              </a:rPr>
            </a:br>
            <a:r>
              <a:rPr lang="fr-FR" sz="4000" b="1" u="sng" dirty="0" smtClean="0">
                <a:latin typeface="Georgia" pitchFamily="18" charset="0"/>
              </a:rPr>
              <a:t> L’analyse de la performance commerciale du Groupe</a:t>
            </a:r>
            <a:endParaRPr lang="fr-FR" sz="4000" u="sng" dirty="0">
              <a:latin typeface="Georgia" pitchFamily="18" charset="0"/>
            </a:endParaRPr>
          </a:p>
        </p:txBody>
      </p:sp>
      <p:graphicFrame>
        <p:nvGraphicFramePr>
          <p:cNvPr id="4" name="Espace réservé du contenu 3"/>
          <p:cNvGraphicFramePr>
            <a:graphicFrameLocks noGrp="1"/>
          </p:cNvGraphicFramePr>
          <p:nvPr>
            <p:ph idx="1"/>
          </p:nvPr>
        </p:nvGraphicFramePr>
        <p:xfrm>
          <a:off x="357158" y="1714488"/>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1000108"/>
          <a:ext cx="8229600" cy="505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989856"/>
          </a:xfrm>
        </p:spPr>
        <p:txBody>
          <a:bodyPr/>
          <a:lstStyle/>
          <a:p>
            <a:pPr algn="ctr"/>
            <a:r>
              <a:rPr lang="fr-FR" sz="4000" b="1" u="sng" dirty="0" smtClean="0">
                <a:latin typeface="Georgia" pitchFamily="18" charset="0"/>
              </a:rPr>
              <a:t>Les objectifs de l’ enquête</a:t>
            </a:r>
            <a:endParaRPr lang="fr-FR" sz="4000" b="1" u="sng" dirty="0">
              <a:latin typeface="Georgia" pitchFamily="18" charset="0"/>
            </a:endParaRPr>
          </a:p>
        </p:txBody>
      </p:sp>
      <p:sp>
        <p:nvSpPr>
          <p:cNvPr id="3" name="Espace réservé du contenu 2"/>
          <p:cNvSpPr>
            <a:spLocks noGrp="1"/>
          </p:cNvSpPr>
          <p:nvPr>
            <p:ph idx="1"/>
          </p:nvPr>
        </p:nvSpPr>
        <p:spPr/>
        <p:txBody>
          <a:bodyPr/>
          <a:lstStyle/>
          <a:p>
            <a:pPr lvl="0" algn="just">
              <a:buFont typeface="Wingdings" pitchFamily="2" charset="2"/>
              <a:buChar char="Ø"/>
            </a:pPr>
            <a:r>
              <a:rPr lang="fr-FR" sz="2800" dirty="0" smtClean="0">
                <a:latin typeface="Georgia" pitchFamily="18" charset="0"/>
              </a:rPr>
              <a:t>De savoir l’importance de l’information et du SIM au sein du Groupe SAIDAL.</a:t>
            </a:r>
          </a:p>
          <a:p>
            <a:pPr lvl="0" algn="just">
              <a:buNone/>
            </a:pPr>
            <a:endParaRPr lang="fr-FR" sz="2800" dirty="0" smtClean="0">
              <a:latin typeface="Georgia" pitchFamily="18" charset="0"/>
            </a:endParaRPr>
          </a:p>
          <a:p>
            <a:pPr lvl="0" algn="just">
              <a:buFont typeface="Wingdings" pitchFamily="2" charset="2"/>
              <a:buChar char="Ø"/>
            </a:pPr>
            <a:r>
              <a:rPr lang="fr-FR" sz="2800" dirty="0" smtClean="0">
                <a:latin typeface="Georgia" pitchFamily="18" charset="0"/>
              </a:rPr>
              <a:t>De préciser les moyens utilisés par les responsables du Groupe pour mesurer la performance commerciale de ce dernier.</a:t>
            </a:r>
          </a:p>
          <a:p>
            <a:pPr lvl="0" algn="just">
              <a:buNone/>
            </a:pPr>
            <a:endParaRPr lang="fr-FR" sz="2800" dirty="0" smtClean="0">
              <a:latin typeface="Georgia" pitchFamily="18" charset="0"/>
            </a:endParaRPr>
          </a:p>
          <a:p>
            <a:pPr lvl="0" algn="just">
              <a:buFont typeface="Wingdings" pitchFamily="2" charset="2"/>
              <a:buChar char="Ø"/>
            </a:pPr>
            <a:r>
              <a:rPr lang="fr-FR" sz="2800" dirty="0" smtClean="0">
                <a:latin typeface="Georgia" pitchFamily="18" charset="0"/>
              </a:rPr>
              <a:t>D’identifier l’impact du SIM du Groupe SAIDAL sur sa performance commerciale. </a:t>
            </a:r>
          </a:p>
          <a:p>
            <a:pPr>
              <a:buNone/>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285884"/>
          </a:xfrm>
        </p:spPr>
        <p:txBody>
          <a:bodyPr/>
          <a:lstStyle/>
          <a:p>
            <a:pPr algn="ctr"/>
            <a:r>
              <a:rPr lang="fr-FR" sz="4000" b="1" u="sng" dirty="0" smtClean="0">
                <a:effectLst>
                  <a:outerShdw blurRad="38100" dist="38100" dir="2700000" algn="tl">
                    <a:srgbClr val="000000">
                      <a:alpha val="43137"/>
                    </a:srgbClr>
                  </a:outerShdw>
                </a:effectLst>
                <a:latin typeface="Georgia" pitchFamily="18" charset="0"/>
                <a:cs typeface="Andalus" pitchFamily="18" charset="-78"/>
              </a:rPr>
              <a:t>La construction de l’échantillon</a:t>
            </a:r>
            <a:endParaRPr lang="fr-FR" sz="4000" b="1" dirty="0">
              <a:latin typeface="Georgia" pitchFamily="18" charset="0"/>
            </a:endParaRPr>
          </a:p>
        </p:txBody>
      </p:sp>
      <p:sp>
        <p:nvSpPr>
          <p:cNvPr id="3" name="Espace réservé du contenu 2"/>
          <p:cNvSpPr>
            <a:spLocks noGrp="1"/>
          </p:cNvSpPr>
          <p:nvPr>
            <p:ph idx="1"/>
          </p:nvPr>
        </p:nvSpPr>
        <p:spPr>
          <a:xfrm>
            <a:off x="457200" y="1785926"/>
            <a:ext cx="8229600" cy="4340237"/>
          </a:xfrm>
        </p:spPr>
        <p:txBody>
          <a:bodyPr/>
          <a:lstStyle/>
          <a:p>
            <a:pPr>
              <a:buFont typeface="Wingdings" pitchFamily="2" charset="2"/>
              <a:buChar char="Ø"/>
            </a:pPr>
            <a:r>
              <a:rPr lang="fr-FR" sz="2800" dirty="0" smtClean="0">
                <a:latin typeface="Georgia" pitchFamily="18" charset="0"/>
                <a:cs typeface="Andalus" pitchFamily="2" charset="-78"/>
              </a:rPr>
              <a:t>Nous avons choisi un échantillon de 20 responsables interpellées d’une manière aléatoire au niveau du Groupe.</a:t>
            </a:r>
          </a:p>
          <a:p>
            <a:pPr>
              <a:buFont typeface="Wingdings" pitchFamily="2" charset="2"/>
              <a:buChar char="Ø"/>
            </a:pPr>
            <a:endParaRPr lang="fr-FR" sz="2800" dirty="0" smtClean="0">
              <a:latin typeface="Georgia" pitchFamily="18" charset="0"/>
            </a:endParaRPr>
          </a:p>
          <a:p>
            <a:pPr>
              <a:buFont typeface="Wingdings" pitchFamily="2" charset="2"/>
              <a:buChar char="Ø"/>
            </a:pPr>
            <a:r>
              <a:rPr lang="fr-FR" sz="2800" dirty="0" smtClean="0">
                <a:latin typeface="Georgia" pitchFamily="18" charset="0"/>
              </a:rPr>
              <a:t>Parmi cet échantillon les hommes étaient majoritaires, la participation par rapport à l’âge à été représentative et nous avons pu regrouper une variété de professions.</a:t>
            </a:r>
          </a:p>
          <a:p>
            <a:pPr>
              <a:buNone/>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357322"/>
          </a:xfrm>
        </p:spPr>
        <p:txBody>
          <a:bodyPr/>
          <a:lstStyle/>
          <a:p>
            <a:pPr algn="ctr"/>
            <a:r>
              <a:rPr lang="fr-FR" sz="4000" b="1" u="sng" dirty="0" smtClean="0">
                <a:effectLst>
                  <a:outerShdw blurRad="38100" dist="38100" dir="2700000" algn="tl">
                    <a:srgbClr val="000000">
                      <a:alpha val="43137"/>
                    </a:srgbClr>
                  </a:outerShdw>
                </a:effectLst>
                <a:latin typeface="Georgia" pitchFamily="18" charset="0"/>
                <a:cs typeface="Andalus" pitchFamily="18" charset="-78"/>
              </a:rPr>
              <a:t>L’élaboration et le traitement du questionnaire</a:t>
            </a:r>
            <a:endParaRPr lang="fr-FR" sz="4000" b="1" dirty="0">
              <a:latin typeface="Georgia" pitchFamily="18" charset="0"/>
            </a:endParaRPr>
          </a:p>
        </p:txBody>
      </p:sp>
      <p:sp>
        <p:nvSpPr>
          <p:cNvPr id="3" name="Espace réservé du contenu 2"/>
          <p:cNvSpPr>
            <a:spLocks noGrp="1"/>
          </p:cNvSpPr>
          <p:nvPr>
            <p:ph idx="1"/>
          </p:nvPr>
        </p:nvSpPr>
        <p:spPr>
          <a:xfrm>
            <a:off x="457200" y="1714488"/>
            <a:ext cx="8229600" cy="4714908"/>
          </a:xfrm>
        </p:spPr>
        <p:txBody>
          <a:bodyPr/>
          <a:lstStyle/>
          <a:p>
            <a:pPr>
              <a:buFont typeface="Wingdings" pitchFamily="2" charset="2"/>
              <a:buChar char="v"/>
            </a:pPr>
            <a:r>
              <a:rPr lang="fr-FR" sz="2800" dirty="0" smtClean="0">
                <a:latin typeface="Georgia" pitchFamily="18" charset="0"/>
              </a:rPr>
              <a:t>Afin de générer de l’information nécessaire à notre étude nous avons élaboré un questionnaire comprenant :</a:t>
            </a:r>
            <a:endParaRPr lang="fr-FR" sz="2800" b="1" i="1" dirty="0" smtClean="0">
              <a:latin typeface="Georgia" pitchFamily="18" charset="0"/>
            </a:endParaRPr>
          </a:p>
          <a:p>
            <a:pPr>
              <a:buFont typeface="Wingdings" pitchFamily="2" charset="2"/>
              <a:buChar char="Ø"/>
            </a:pPr>
            <a:r>
              <a:rPr lang="fr-FR" sz="2800" i="1" dirty="0" smtClean="0">
                <a:latin typeface="Georgia" pitchFamily="18" charset="0"/>
              </a:rPr>
              <a:t>Questions ouvertes ;</a:t>
            </a:r>
          </a:p>
          <a:p>
            <a:pPr>
              <a:buFont typeface="Wingdings" pitchFamily="2" charset="2"/>
              <a:buChar char="Ø"/>
            </a:pPr>
            <a:r>
              <a:rPr lang="fr-FR" sz="2800" i="1" dirty="0" smtClean="0">
                <a:latin typeface="Georgia" pitchFamily="18" charset="0"/>
              </a:rPr>
              <a:t>Questions fermées à choix unique;</a:t>
            </a:r>
          </a:p>
          <a:p>
            <a:pPr>
              <a:buFont typeface="Wingdings" pitchFamily="2" charset="2"/>
              <a:buChar char="Ø"/>
            </a:pPr>
            <a:r>
              <a:rPr lang="fr-FR" sz="2800" i="1" dirty="0" smtClean="0">
                <a:latin typeface="Georgia" pitchFamily="18" charset="0"/>
              </a:rPr>
              <a:t>Questions fermées à choix multiples.</a:t>
            </a:r>
          </a:p>
          <a:p>
            <a:pPr>
              <a:buFont typeface="Wingdings" pitchFamily="2" charset="2"/>
              <a:buChar char="v"/>
            </a:pPr>
            <a:r>
              <a:rPr lang="fr-FR" sz="2800" i="1" dirty="0" smtClean="0">
                <a:latin typeface="Georgia" pitchFamily="18" charset="0"/>
              </a:rPr>
              <a:t>Pour le traitement , nous avons eu recours à: EXCEL 2007</a:t>
            </a:r>
            <a:r>
              <a:rPr lang="fr-FR" sz="2800" dirty="0" smtClean="0">
                <a:latin typeface="Georgia" pitchFamily="18" charset="0"/>
              </a:rPr>
              <a:t>  qui permet l’élaboration des graphiques ainsi que les tableaux sous un style plus attractif.</a:t>
            </a:r>
          </a:p>
          <a:p>
            <a:pPr>
              <a:buFont typeface="Wingdings" pitchFamily="2" charset="2"/>
              <a:buChar char="v"/>
            </a:pPr>
            <a:endParaRPr lang="fr-FR" sz="2800" dirty="0" smtClean="0">
              <a:latin typeface="Georgia" pitchFamily="18" charset="0"/>
            </a:endParaRPr>
          </a:p>
          <a:p>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lstStyle/>
          <a:p>
            <a:pPr algn="ctr">
              <a:lnSpc>
                <a:spcPct val="150000"/>
              </a:lnSpc>
              <a:buNone/>
            </a:pPr>
            <a:endParaRPr lang="fr-FR" sz="4000" b="1" u="sng" dirty="0" smtClean="0">
              <a:solidFill>
                <a:schemeClr val="tx2"/>
              </a:solidFill>
              <a:latin typeface="Georgia" pitchFamily="18" charset="0"/>
            </a:endParaRPr>
          </a:p>
          <a:p>
            <a:pPr algn="ctr">
              <a:lnSpc>
                <a:spcPct val="150000"/>
              </a:lnSpc>
              <a:buNone/>
            </a:pPr>
            <a:r>
              <a:rPr lang="fr-FR" sz="4000" b="1" u="sng" dirty="0" smtClean="0">
                <a:solidFill>
                  <a:schemeClr val="tx2"/>
                </a:solidFill>
                <a:latin typeface="Georgia" pitchFamily="18" charset="0"/>
              </a:rPr>
              <a:t>QUELQUES RESULTATS ET ANALYSE DU QUESTIONNAIRE</a:t>
            </a:r>
            <a:endParaRPr lang="fr-FR" sz="4000" dirty="0" smtClean="0">
              <a:solidFill>
                <a:schemeClr val="tx2"/>
              </a:solidFill>
              <a:latin typeface="Georgia" pitchFamily="18" charset="0"/>
            </a:endParaRPr>
          </a:p>
          <a:p>
            <a:pPr algn="ctr">
              <a:buNone/>
            </a:pPr>
            <a:endParaRPr lang="fr-FR" b="1" u="sng" dirty="0" smtClean="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401080" cy="928694"/>
          </a:xfrm>
        </p:spPr>
        <p:txBody>
          <a:bodyPr>
            <a:normAutofit fontScale="90000"/>
          </a:bodyPr>
          <a:lstStyle/>
          <a:p>
            <a:pPr>
              <a:buFont typeface="Wingdings" pitchFamily="2" charset="2"/>
              <a:buChar char="v"/>
            </a:pPr>
            <a:r>
              <a:rPr lang="fr-FR" sz="3200" b="1" dirty="0" smtClean="0">
                <a:latin typeface="Georgia" pitchFamily="18" charset="0"/>
              </a:rPr>
              <a:t>Les moyens utilisés pour collecter les informations </a:t>
            </a:r>
            <a:endParaRPr lang="fr-FR" sz="2800" dirty="0"/>
          </a:p>
        </p:txBody>
      </p:sp>
      <p:sp>
        <p:nvSpPr>
          <p:cNvPr id="6" name="Espace réservé du contenu 5"/>
          <p:cNvSpPr>
            <a:spLocks noGrp="1"/>
          </p:cNvSpPr>
          <p:nvPr>
            <p:ph sz="half" idx="1"/>
          </p:nvPr>
        </p:nvSpPr>
        <p:spPr>
          <a:xfrm>
            <a:off x="428596" y="1643050"/>
            <a:ext cx="8286808" cy="757230"/>
          </a:xfrm>
        </p:spPr>
        <p:txBody>
          <a:bodyPr>
            <a:normAutofit lnSpcReduction="10000"/>
          </a:bodyPr>
          <a:lstStyle/>
          <a:p>
            <a:pPr>
              <a:buFont typeface="Wingdings" pitchFamily="2" charset="2"/>
              <a:buChar char="Ø"/>
            </a:pPr>
            <a:r>
              <a:rPr lang="fr-FR" sz="2400" b="1" dirty="0" smtClean="0">
                <a:latin typeface="Georgia" pitchFamily="18" charset="0"/>
              </a:rPr>
              <a:t>Question 04</a:t>
            </a:r>
            <a:r>
              <a:rPr lang="fr-FR" sz="2400" dirty="0" smtClean="0">
                <a:latin typeface="Georgia" pitchFamily="18" charset="0"/>
              </a:rPr>
              <a:t> : quels sont les moyens utilisés pour collecter les informations ?</a:t>
            </a:r>
            <a:endParaRPr lang="fr-FR" sz="2400" dirty="0"/>
          </a:p>
        </p:txBody>
      </p:sp>
      <p:graphicFrame>
        <p:nvGraphicFramePr>
          <p:cNvPr id="7" name="Espace réservé du contenu 6"/>
          <p:cNvGraphicFramePr>
            <a:graphicFrameLocks noGrp="1"/>
          </p:cNvGraphicFramePr>
          <p:nvPr>
            <p:ph sz="half" idx="2"/>
          </p:nvPr>
        </p:nvGraphicFramePr>
        <p:xfrm>
          <a:off x="428625" y="2571750"/>
          <a:ext cx="8258175" cy="35544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heckerboard(across)">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Graphic spid="7"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457200" y="642918"/>
            <a:ext cx="8229600" cy="928694"/>
          </a:xfrm>
        </p:spPr>
        <p:txBody>
          <a:bodyPr>
            <a:normAutofit fontScale="90000"/>
          </a:bodyPr>
          <a:lstStyle/>
          <a:p>
            <a:pPr lvl="0">
              <a:buFont typeface="Wingdings" pitchFamily="2" charset="2"/>
              <a:buChar char="v"/>
            </a:pPr>
            <a:r>
              <a:rPr lang="fr-FR" sz="3000" b="1" dirty="0" smtClean="0">
                <a:latin typeface="Georgia" pitchFamily="18" charset="0"/>
              </a:rPr>
              <a:t> Le moyen le plus efficace pour la collecte des informations</a:t>
            </a:r>
            <a:endParaRPr lang="fr-FR" sz="3000" dirty="0">
              <a:latin typeface="Georgia" pitchFamily="18" charset="0"/>
            </a:endParaRPr>
          </a:p>
        </p:txBody>
      </p:sp>
      <p:sp>
        <p:nvSpPr>
          <p:cNvPr id="10" name="Espace réservé du contenu 9"/>
          <p:cNvSpPr>
            <a:spLocks noGrp="1"/>
          </p:cNvSpPr>
          <p:nvPr>
            <p:ph sz="half" idx="1"/>
          </p:nvPr>
        </p:nvSpPr>
        <p:spPr>
          <a:xfrm>
            <a:off x="428596" y="1643050"/>
            <a:ext cx="8186766" cy="857256"/>
          </a:xfrm>
        </p:spPr>
        <p:txBody>
          <a:bodyPr/>
          <a:lstStyle/>
          <a:p>
            <a:pPr algn="just">
              <a:buFont typeface="Wingdings" pitchFamily="2" charset="2"/>
              <a:buChar char="Ø"/>
            </a:pPr>
            <a:r>
              <a:rPr lang="fr-FR" sz="2400" b="1" dirty="0" smtClean="0">
                <a:latin typeface="Georgia" pitchFamily="18" charset="0"/>
              </a:rPr>
              <a:t>Question 05 </a:t>
            </a:r>
            <a:r>
              <a:rPr lang="fr-FR" sz="2400" dirty="0" smtClean="0">
                <a:latin typeface="Georgia" pitchFamily="18" charset="0"/>
              </a:rPr>
              <a:t>: lequel semble selon vous le plus efficace ?</a:t>
            </a:r>
          </a:p>
          <a:p>
            <a:endParaRPr lang="fr-FR" dirty="0"/>
          </a:p>
        </p:txBody>
      </p:sp>
      <p:graphicFrame>
        <p:nvGraphicFramePr>
          <p:cNvPr id="14" name="Espace réservé du contenu 13"/>
          <p:cNvGraphicFramePr>
            <a:graphicFrameLocks noGrp="1"/>
          </p:cNvGraphicFramePr>
          <p:nvPr>
            <p:ph sz="half" idx="2"/>
          </p:nvPr>
        </p:nvGraphicFramePr>
        <p:xfrm>
          <a:off x="571472" y="2357430"/>
          <a:ext cx="8186737" cy="4000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checkerboard(across)">
                                      <p:cBhvr>
                                        <p:cTn id="12" dur="1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Graphic spid="1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642942"/>
          </a:xfrm>
        </p:spPr>
        <p:txBody>
          <a:bodyPr>
            <a:normAutofit/>
          </a:bodyPr>
          <a:lstStyle/>
          <a:p>
            <a:pPr marL="514350" indent="-514350">
              <a:buFont typeface="Wingdings" pitchFamily="2" charset="2"/>
              <a:buChar char="v"/>
            </a:pPr>
            <a:r>
              <a:rPr lang="fr-FR" sz="3000" b="1" dirty="0" smtClean="0">
                <a:latin typeface="Georgia" pitchFamily="18" charset="0"/>
              </a:rPr>
              <a:t>La mesure de la performance </a:t>
            </a:r>
            <a:endParaRPr lang="fr-FR" sz="3000" dirty="0">
              <a:latin typeface="Georgia" pitchFamily="18" charset="0"/>
            </a:endParaRPr>
          </a:p>
        </p:txBody>
      </p:sp>
      <p:sp>
        <p:nvSpPr>
          <p:cNvPr id="3" name="Espace réservé du contenu 2"/>
          <p:cNvSpPr>
            <a:spLocks noGrp="1"/>
          </p:cNvSpPr>
          <p:nvPr>
            <p:ph sz="half" idx="1"/>
          </p:nvPr>
        </p:nvSpPr>
        <p:spPr>
          <a:xfrm>
            <a:off x="457200" y="1285860"/>
            <a:ext cx="8258204" cy="1214446"/>
          </a:xfrm>
        </p:spPr>
        <p:txBody>
          <a:bodyPr>
            <a:normAutofit/>
          </a:bodyPr>
          <a:lstStyle/>
          <a:p>
            <a:pPr>
              <a:buFont typeface="Wingdings" pitchFamily="2" charset="2"/>
              <a:buChar char="Ø"/>
            </a:pPr>
            <a:r>
              <a:rPr lang="fr-FR" sz="2400" b="1" dirty="0" smtClean="0">
                <a:latin typeface="Georgia" pitchFamily="18" charset="0"/>
              </a:rPr>
              <a:t>Question 09</a:t>
            </a:r>
            <a:r>
              <a:rPr lang="fr-FR" sz="2400" dirty="0" smtClean="0">
                <a:latin typeface="Georgia" pitchFamily="18" charset="0"/>
              </a:rPr>
              <a:t> : quels sont les moyens utilisés pour mesurer la performance commerciale de votre entreprise ?</a:t>
            </a:r>
          </a:p>
          <a:p>
            <a:endParaRPr lang="fr-FR" dirty="0"/>
          </a:p>
        </p:txBody>
      </p:sp>
      <p:graphicFrame>
        <p:nvGraphicFramePr>
          <p:cNvPr id="5" name="Espace réservé du contenu 4"/>
          <p:cNvGraphicFramePr>
            <a:graphicFrameLocks noGrp="1"/>
          </p:cNvGraphicFramePr>
          <p:nvPr>
            <p:ph sz="half" idx="2"/>
          </p:nvPr>
        </p:nvGraphicFramePr>
        <p:xfrm>
          <a:off x="500063" y="2500313"/>
          <a:ext cx="8181975" cy="3625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214446"/>
          </a:xfrm>
        </p:spPr>
        <p:txBody>
          <a:bodyPr>
            <a:normAutofit fontScale="90000"/>
          </a:bodyPr>
          <a:lstStyle/>
          <a:p>
            <a:pPr>
              <a:buFont typeface="Wingdings" pitchFamily="2" charset="2"/>
              <a:buChar char="v"/>
            </a:pPr>
            <a:r>
              <a:rPr lang="fr-FR" sz="3000" b="1" dirty="0" smtClean="0">
                <a:latin typeface="Georgia" pitchFamily="18" charset="0"/>
              </a:rPr>
              <a:t>L’élément le plus amélioré après la mise en place du SIM au sein du Groupe SAIDAL</a:t>
            </a:r>
            <a:r>
              <a:rPr lang="fr-FR" sz="2800" b="1" dirty="0" smtClean="0">
                <a:latin typeface="Georgia" pitchFamily="18" charset="0"/>
              </a:rPr>
              <a:t> </a:t>
            </a:r>
            <a:endParaRPr lang="fr-FR" sz="2800" dirty="0">
              <a:latin typeface="Georgia" pitchFamily="18" charset="0"/>
            </a:endParaRPr>
          </a:p>
        </p:txBody>
      </p:sp>
      <p:sp>
        <p:nvSpPr>
          <p:cNvPr id="3" name="Espace réservé du contenu 2"/>
          <p:cNvSpPr>
            <a:spLocks noGrp="1"/>
          </p:cNvSpPr>
          <p:nvPr>
            <p:ph sz="half" idx="1"/>
          </p:nvPr>
        </p:nvSpPr>
        <p:spPr>
          <a:xfrm>
            <a:off x="457200" y="1714488"/>
            <a:ext cx="8258204" cy="857255"/>
          </a:xfrm>
        </p:spPr>
        <p:txBody>
          <a:bodyPr/>
          <a:lstStyle/>
          <a:p>
            <a:pPr>
              <a:buFont typeface="Wingdings" pitchFamily="2" charset="2"/>
              <a:buChar char="Ø"/>
            </a:pPr>
            <a:r>
              <a:rPr lang="fr-FR" sz="2400" b="1" dirty="0" smtClean="0">
                <a:latin typeface="Georgia" pitchFamily="18" charset="0"/>
              </a:rPr>
              <a:t>Question 10</a:t>
            </a:r>
            <a:r>
              <a:rPr lang="fr-FR" sz="2400" dirty="0" smtClean="0">
                <a:latin typeface="Georgia" pitchFamily="18" charset="0"/>
              </a:rPr>
              <a:t> : quel est l’élément le plus amélioré après la mise en place du SIM au sein du Groupe SAIDAL ?</a:t>
            </a:r>
          </a:p>
          <a:p>
            <a:endParaRPr lang="fr-FR" dirty="0"/>
          </a:p>
        </p:txBody>
      </p:sp>
      <p:graphicFrame>
        <p:nvGraphicFramePr>
          <p:cNvPr id="5" name="Espace réservé du contenu 4"/>
          <p:cNvGraphicFramePr>
            <a:graphicFrameLocks noGrp="1"/>
          </p:cNvGraphicFramePr>
          <p:nvPr>
            <p:ph sz="half" idx="2"/>
          </p:nvPr>
        </p:nvGraphicFramePr>
        <p:xfrm>
          <a:off x="500063" y="2714620"/>
          <a:ext cx="8186737" cy="36433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u="sng" dirty="0" smtClean="0">
                <a:latin typeface="Georgia" pitchFamily="18" charset="0"/>
              </a:rPr>
              <a:t>Les objectifs de la recherche</a:t>
            </a:r>
            <a:endParaRPr lang="fr-FR" sz="4000" b="1" u="sng" dirty="0">
              <a:latin typeface="Georgia" pitchFamily="18" charset="0"/>
            </a:endParaRPr>
          </a:p>
        </p:txBody>
      </p:sp>
      <p:sp>
        <p:nvSpPr>
          <p:cNvPr id="3" name="Espace réservé du contenu 2"/>
          <p:cNvSpPr>
            <a:spLocks noGrp="1"/>
          </p:cNvSpPr>
          <p:nvPr>
            <p:ph idx="1"/>
          </p:nvPr>
        </p:nvSpPr>
        <p:spPr/>
        <p:txBody>
          <a:bodyPr/>
          <a:lstStyle/>
          <a:p>
            <a:pPr algn="just">
              <a:buNone/>
            </a:pPr>
            <a:endParaRPr lang="fr-FR" sz="2800" dirty="0" smtClean="0">
              <a:latin typeface="Georgia" pitchFamily="18" charset="0"/>
            </a:endParaRPr>
          </a:p>
          <a:p>
            <a:pPr algn="just">
              <a:buFont typeface="Wingdings" pitchFamily="2" charset="2"/>
              <a:buChar char="Ø"/>
            </a:pPr>
            <a:r>
              <a:rPr lang="fr-FR" sz="2800" dirty="0" smtClean="0">
                <a:latin typeface="Georgia" pitchFamily="18" charset="0"/>
              </a:rPr>
              <a:t>Parmi les objectifs que nous sommes assignées dans le cadre de la réalisation de ce mémoire, c’est d’attirer l’attention des entreprises algériennes en général, et le Groupe SAIDAL en particulier ,sur l’importance et le rôle du système d’information marketing et son impact sur la performance commerciale.</a:t>
            </a:r>
            <a:endParaRPr lang="fr-FR" sz="2800" dirty="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928694"/>
          </a:xfrm>
        </p:spPr>
        <p:txBody>
          <a:bodyPr>
            <a:normAutofit/>
          </a:bodyPr>
          <a:lstStyle/>
          <a:p>
            <a:pPr>
              <a:buFont typeface="Wingdings" pitchFamily="2" charset="2"/>
              <a:buChar char="v"/>
            </a:pPr>
            <a:r>
              <a:rPr lang="fr-FR" sz="2800" b="1" dirty="0" smtClean="0">
                <a:latin typeface="Georgia" pitchFamily="18" charset="0"/>
              </a:rPr>
              <a:t>L’impact du SIM sur la performance commerciale </a:t>
            </a:r>
            <a:endParaRPr lang="fr-FR" sz="2800" dirty="0">
              <a:latin typeface="Georgia" pitchFamily="18" charset="0"/>
            </a:endParaRPr>
          </a:p>
        </p:txBody>
      </p:sp>
      <p:sp>
        <p:nvSpPr>
          <p:cNvPr id="3" name="Espace réservé du contenu 2"/>
          <p:cNvSpPr>
            <a:spLocks noGrp="1"/>
          </p:cNvSpPr>
          <p:nvPr>
            <p:ph sz="half" idx="1"/>
          </p:nvPr>
        </p:nvSpPr>
        <p:spPr>
          <a:xfrm>
            <a:off x="500034" y="1785926"/>
            <a:ext cx="8258204" cy="1143008"/>
          </a:xfrm>
        </p:spPr>
        <p:txBody>
          <a:bodyPr>
            <a:normAutofit lnSpcReduction="10000"/>
          </a:bodyPr>
          <a:lstStyle/>
          <a:p>
            <a:pPr>
              <a:buFont typeface="Wingdings" pitchFamily="2" charset="2"/>
              <a:buChar char="Ø"/>
            </a:pPr>
            <a:r>
              <a:rPr lang="fr-FR" sz="2400" b="1" dirty="0" smtClean="0">
                <a:latin typeface="Georgia" pitchFamily="18" charset="0"/>
              </a:rPr>
              <a:t>Question 11</a:t>
            </a:r>
            <a:r>
              <a:rPr lang="fr-FR" sz="2400" dirty="0" smtClean="0">
                <a:latin typeface="Georgia" pitchFamily="18" charset="0"/>
              </a:rPr>
              <a:t> : a votre avis, est ce que la mise en place d’un SIM a eu l’impact attendu sur la performance commerciale du Groupe SAIDAL ?</a:t>
            </a:r>
          </a:p>
          <a:p>
            <a:endParaRPr lang="fr-FR" dirty="0"/>
          </a:p>
        </p:txBody>
      </p:sp>
      <p:graphicFrame>
        <p:nvGraphicFramePr>
          <p:cNvPr id="5" name="Espace réservé du contenu 4"/>
          <p:cNvGraphicFramePr>
            <a:graphicFrameLocks noGrp="1"/>
          </p:cNvGraphicFramePr>
          <p:nvPr>
            <p:ph sz="half" idx="2"/>
          </p:nvPr>
        </p:nvGraphicFramePr>
        <p:xfrm>
          <a:off x="500063" y="2928934"/>
          <a:ext cx="8186737" cy="319722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5"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lstStyle/>
          <a:p>
            <a:pPr algn="ctr"/>
            <a:r>
              <a:rPr lang="fr-FR" sz="4000" b="1" u="sng" dirty="0" smtClean="0">
                <a:latin typeface="Georgia" pitchFamily="18" charset="0"/>
              </a:rPr>
              <a:t>Résultats de l’enquête </a:t>
            </a:r>
            <a:endParaRPr lang="fr-FR" sz="4000" b="1" u="sng" dirty="0">
              <a:latin typeface="Georgia" pitchFamily="18" charset="0"/>
            </a:endParaRPr>
          </a:p>
        </p:txBody>
      </p:sp>
      <p:sp>
        <p:nvSpPr>
          <p:cNvPr id="3" name="Espace réservé du contenu 2"/>
          <p:cNvSpPr>
            <a:spLocks noGrp="1"/>
          </p:cNvSpPr>
          <p:nvPr>
            <p:ph idx="1"/>
          </p:nvPr>
        </p:nvSpPr>
        <p:spPr>
          <a:xfrm>
            <a:off x="827584" y="1500174"/>
            <a:ext cx="8106104" cy="4786346"/>
          </a:xfrm>
        </p:spPr>
        <p:txBody>
          <a:bodyPr>
            <a:normAutofit fontScale="25000" lnSpcReduction="20000"/>
          </a:bodyPr>
          <a:lstStyle/>
          <a:p>
            <a:pPr algn="just">
              <a:buFont typeface="Wingdings" pitchFamily="2" charset="2"/>
              <a:buChar char="Ø"/>
            </a:pPr>
            <a:endParaRPr lang="fr-FR" sz="8600" dirty="0" smtClean="0">
              <a:latin typeface="Georgia" pitchFamily="18" charset="0"/>
            </a:endParaRPr>
          </a:p>
          <a:p>
            <a:pPr algn="just">
              <a:buFont typeface="Wingdings" pitchFamily="2" charset="2"/>
              <a:buChar char="Ø"/>
            </a:pPr>
            <a:r>
              <a:rPr lang="fr-FR" sz="11200" dirty="0" smtClean="0">
                <a:latin typeface="Georgia" pitchFamily="18" charset="0"/>
              </a:rPr>
              <a:t>Les responsables utilisent l’IMS pour collecter les informations parce qu’ils pensent que c’est le moyen le plus efficace ;</a:t>
            </a:r>
          </a:p>
          <a:p>
            <a:pPr algn="just">
              <a:buNone/>
            </a:pPr>
            <a:endParaRPr lang="fr-FR" sz="11200" dirty="0" smtClean="0">
              <a:latin typeface="Georgia" pitchFamily="18" charset="0"/>
            </a:endParaRPr>
          </a:p>
          <a:p>
            <a:pPr algn="just">
              <a:buFont typeface="Wingdings" pitchFamily="2" charset="2"/>
              <a:buChar char="Ø"/>
            </a:pPr>
            <a:r>
              <a:rPr lang="fr-FR" sz="11200" dirty="0" smtClean="0">
                <a:latin typeface="Georgia" pitchFamily="18" charset="0"/>
              </a:rPr>
              <a:t>Selon les responsables du Groupe SAIDAL, la performance commerciale est l’augmentation du CA et l’amélioration de la part de marché ;</a:t>
            </a:r>
          </a:p>
          <a:p>
            <a:pPr lvl="0" algn="just">
              <a:buNone/>
            </a:pPr>
            <a:endParaRPr lang="fr-FR" sz="11200" dirty="0" smtClean="0">
              <a:latin typeface="Georgia" pitchFamily="18" charset="0"/>
            </a:endParaRPr>
          </a:p>
          <a:p>
            <a:pPr lvl="0" algn="just">
              <a:buFont typeface="Wingdings" pitchFamily="2" charset="2"/>
              <a:buChar char="Ø"/>
            </a:pPr>
            <a:r>
              <a:rPr lang="fr-FR" sz="11200" dirty="0" smtClean="0">
                <a:latin typeface="Georgia" pitchFamily="18" charset="0"/>
              </a:rPr>
              <a:t>Les responsables n’utilisent pas les indicateurs qualitatifs pour mesurer la performance commerciale , ils se basent sur le CA et la part de marché;</a:t>
            </a:r>
          </a:p>
          <a:p>
            <a:pPr algn="just">
              <a:buNone/>
            </a:pPr>
            <a:endParaRPr lang="fr-FR" sz="6000" dirty="0" smtClean="0">
              <a:latin typeface="Georgia" pitchFamily="18" charset="0"/>
            </a:endParaRPr>
          </a:p>
          <a:p>
            <a:pPr>
              <a:buFont typeface="Wingdings" pitchFamily="2" charset="2"/>
              <a:buChar char="Ø"/>
            </a:pPr>
            <a:endParaRPr lang="fr-FR" dirty="0" smtClean="0"/>
          </a:p>
          <a:p>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buFont typeface="Wingdings" pitchFamily="2" charset="2"/>
              <a:buChar char="Ø"/>
            </a:pPr>
            <a:endParaRPr lang="fr-FR" dirty="0" smtClean="0">
              <a:latin typeface="Georgia" pitchFamily="18" charset="0"/>
            </a:endParaRPr>
          </a:p>
          <a:p>
            <a:pPr algn="just">
              <a:buFont typeface="Wingdings" pitchFamily="2" charset="2"/>
              <a:buChar char="Ø"/>
            </a:pPr>
            <a:r>
              <a:rPr lang="fr-FR" sz="2800" dirty="0" smtClean="0">
                <a:latin typeface="Georgia" pitchFamily="18" charset="0"/>
              </a:rPr>
              <a:t>L’élément le plus amélioré après la mise en place du SIM est le chiffre d’affaires et la part de marché;</a:t>
            </a:r>
          </a:p>
          <a:p>
            <a:pPr algn="just">
              <a:buNone/>
            </a:pPr>
            <a:endParaRPr lang="fr-FR" sz="2800" dirty="0" smtClean="0">
              <a:latin typeface="Georgia" pitchFamily="18" charset="0"/>
            </a:endParaRPr>
          </a:p>
          <a:p>
            <a:pPr lvl="0" algn="just">
              <a:buFont typeface="Wingdings" pitchFamily="2" charset="2"/>
              <a:buChar char="Ø"/>
            </a:pPr>
            <a:r>
              <a:rPr lang="fr-FR" sz="2800" dirty="0" smtClean="0">
                <a:latin typeface="Georgia" pitchFamily="18" charset="0"/>
              </a:rPr>
              <a:t>La majorité des responsable (90%) trouvent que la mise </a:t>
            </a:r>
            <a:r>
              <a:rPr lang="fr-FR" sz="2800" dirty="0" smtClean="0">
                <a:latin typeface="Georgia" pitchFamily="18" charset="0"/>
              </a:rPr>
              <a:t>en place </a:t>
            </a:r>
            <a:r>
              <a:rPr lang="fr-FR" sz="2800" dirty="0" smtClean="0">
                <a:latin typeface="Georgia" pitchFamily="18" charset="0"/>
              </a:rPr>
              <a:t>du SIM a eu </a:t>
            </a:r>
            <a:r>
              <a:rPr lang="fr-FR" sz="2800" dirty="0" smtClean="0">
                <a:latin typeface="Georgia" pitchFamily="18" charset="0"/>
              </a:rPr>
              <a:t>l’impact </a:t>
            </a:r>
            <a:r>
              <a:rPr lang="fr-FR" sz="2800" dirty="0" smtClean="0">
                <a:latin typeface="Georgia" pitchFamily="18" charset="0"/>
              </a:rPr>
              <a:t>attendu sur la performance commerciale du Groupe SAIDAL.</a:t>
            </a:r>
          </a:p>
          <a:p>
            <a:pPr>
              <a:buFont typeface="Wingdings" pitchFamily="2" charset="2"/>
              <a:buChar char="Ø"/>
            </a:pPr>
            <a:endParaRPr lang="fr-FR" dirty="0" smtClean="0">
              <a:latin typeface="Georgia" pitchFamily="18" charset="0"/>
            </a:endParaRPr>
          </a:p>
          <a:p>
            <a:pPr>
              <a:buNone/>
            </a:pPr>
            <a:endParaRPr lang="fr-FR" dirty="0" smtClean="0"/>
          </a:p>
          <a:p>
            <a:pPr>
              <a:buNone/>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lstStyle/>
          <a:p>
            <a:pPr algn="ctr"/>
            <a:r>
              <a:rPr lang="fr-FR" sz="3600" b="1" u="sng" dirty="0" smtClean="0">
                <a:latin typeface="Georgia" pitchFamily="18" charset="0"/>
              </a:rPr>
              <a:t>Suggestions et recommandations</a:t>
            </a:r>
            <a:endParaRPr lang="fr-FR" sz="3600" b="1" u="sng" dirty="0">
              <a:latin typeface="Georgia" pitchFamily="18" charset="0"/>
            </a:endParaRPr>
          </a:p>
        </p:txBody>
      </p:sp>
      <p:sp>
        <p:nvSpPr>
          <p:cNvPr id="3" name="Espace réservé du contenu 2"/>
          <p:cNvSpPr>
            <a:spLocks noGrp="1"/>
          </p:cNvSpPr>
          <p:nvPr>
            <p:ph idx="1"/>
          </p:nvPr>
        </p:nvSpPr>
        <p:spPr>
          <a:xfrm>
            <a:off x="457200" y="1643050"/>
            <a:ext cx="8229600" cy="4929222"/>
          </a:xfrm>
        </p:spPr>
        <p:txBody>
          <a:bodyPr>
            <a:normAutofit fontScale="92500" lnSpcReduction="20000"/>
          </a:bodyPr>
          <a:lstStyle/>
          <a:p>
            <a:pPr marL="514350" lvl="0" indent="-514350" algn="just">
              <a:buFont typeface="Wingdings" pitchFamily="2" charset="2"/>
              <a:buChar char="Ø"/>
            </a:pPr>
            <a:r>
              <a:rPr lang="fr-FR" sz="3000" dirty="0" smtClean="0">
                <a:latin typeface="Georgia" pitchFamily="18" charset="0"/>
              </a:rPr>
              <a:t>Donner plus d’importance à l’outil intranet pour communiquer les informations entre les différents services ;</a:t>
            </a:r>
          </a:p>
          <a:p>
            <a:pPr marL="514350" lvl="0" indent="-514350" algn="just">
              <a:buNone/>
            </a:pPr>
            <a:endParaRPr lang="fr-FR" sz="3000" dirty="0" smtClean="0">
              <a:latin typeface="Georgia" pitchFamily="18" charset="0"/>
            </a:endParaRPr>
          </a:p>
          <a:p>
            <a:pPr marL="514350" lvl="0" indent="-514350" algn="just">
              <a:buFont typeface="Wingdings" pitchFamily="2" charset="2"/>
              <a:buChar char="Ø"/>
            </a:pPr>
            <a:r>
              <a:rPr lang="fr-FR" sz="3000" dirty="0" smtClean="0">
                <a:latin typeface="Georgia" pitchFamily="18" charset="0"/>
              </a:rPr>
              <a:t>Il faut faire des formations à l’étranger pour les responsables du Groupe pour mieux maîtriser le SIM parce que c’est un nouveau concept ;</a:t>
            </a:r>
          </a:p>
          <a:p>
            <a:pPr marL="514350" lvl="0" indent="-514350" algn="just">
              <a:buNone/>
            </a:pPr>
            <a:endParaRPr lang="fr-FR" sz="3000" dirty="0" smtClean="0">
              <a:latin typeface="Georgia" pitchFamily="18" charset="0"/>
            </a:endParaRPr>
          </a:p>
          <a:p>
            <a:pPr marL="514350" indent="-514350" algn="just">
              <a:buFont typeface="Wingdings" pitchFamily="2" charset="2"/>
              <a:buChar char="Ø"/>
            </a:pPr>
            <a:r>
              <a:rPr lang="fr-FR" sz="3000" dirty="0" smtClean="0">
                <a:latin typeface="Georgia" pitchFamily="18" charset="0"/>
              </a:rPr>
              <a:t>Les responsables du Groupe doivent essayer d’améliorer les indicateurs qualitatifs (l’image de l’entreprise, le degré de satisfaction de la clientèle) en utilisant le SIM.</a:t>
            </a:r>
          </a:p>
          <a:p>
            <a:pPr marL="514350" lvl="0" indent="-514350" algn="just">
              <a:buFont typeface="Wingdings" pitchFamily="2" charset="2"/>
              <a:buChar char="Ø"/>
            </a:pPr>
            <a:endParaRPr lang="fr-FR" sz="2800" dirty="0" smtClean="0">
              <a:latin typeface="Georgia" pitchFamily="18" charset="0"/>
            </a:endParaRPr>
          </a:p>
          <a:p>
            <a:pPr marL="514350" lvl="0" indent="-514350" algn="just">
              <a:buNone/>
            </a:pPr>
            <a:endParaRPr lang="fr-FR" sz="2800" dirty="0" smtClean="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Autofit/>
          </a:bodyPr>
          <a:lstStyle/>
          <a:p>
            <a:pPr algn="ctr"/>
            <a:r>
              <a:rPr lang="fr-FR" sz="4000" b="1" u="sng" dirty="0" smtClean="0">
                <a:latin typeface="Georgia" pitchFamily="18" charset="0"/>
              </a:rPr>
              <a:t>Conclusion </a:t>
            </a:r>
            <a:endParaRPr lang="fr-FR" sz="4000" b="1" u="sng" dirty="0">
              <a:latin typeface="Georgia" pitchFamily="18" charset="0"/>
            </a:endParaRPr>
          </a:p>
        </p:txBody>
      </p:sp>
      <p:sp>
        <p:nvSpPr>
          <p:cNvPr id="3" name="Espace réservé du contenu 2"/>
          <p:cNvSpPr>
            <a:spLocks noGrp="1"/>
          </p:cNvSpPr>
          <p:nvPr>
            <p:ph idx="1"/>
          </p:nvPr>
        </p:nvSpPr>
        <p:spPr>
          <a:xfrm>
            <a:off x="467544" y="1447800"/>
            <a:ext cx="8466144" cy="4981596"/>
          </a:xfrm>
        </p:spPr>
        <p:txBody>
          <a:bodyPr>
            <a:normAutofit fontScale="92500"/>
          </a:bodyPr>
          <a:lstStyle/>
          <a:p>
            <a:pPr algn="just">
              <a:buFont typeface="Wingdings" pitchFamily="2" charset="2"/>
              <a:buChar char="Ø"/>
            </a:pPr>
            <a:r>
              <a:rPr lang="fr-FR" sz="3000" dirty="0" smtClean="0">
                <a:latin typeface="Georgia" pitchFamily="18" charset="0"/>
              </a:rPr>
              <a:t>Le SIM du  Groupe SAIDAL a pour objet d’engendrer un flux d’informations pertinentes, provenant des sources internes et externes de l’entreprise, et destiner à servir de base aux décisions.</a:t>
            </a:r>
          </a:p>
          <a:p>
            <a:pPr algn="just">
              <a:buFont typeface="Wingdings" pitchFamily="2" charset="2"/>
              <a:buChar char="Ø"/>
            </a:pPr>
            <a:r>
              <a:rPr lang="fr-FR" sz="3000" dirty="0" smtClean="0">
                <a:latin typeface="Georgia" pitchFamily="18" charset="0"/>
              </a:rPr>
              <a:t>Les principaux résultats auxquels nous avons aboutis après l’élaboration de notre travail nous ont permis de Confirmer les trois hypothèses.</a:t>
            </a:r>
          </a:p>
          <a:p>
            <a:pPr algn="just">
              <a:buFont typeface="Wingdings" pitchFamily="2" charset="2"/>
              <a:buChar char="Ø"/>
            </a:pPr>
            <a:r>
              <a:rPr lang="fr-FR" sz="3000" dirty="0" smtClean="0">
                <a:latin typeface="Georgia" pitchFamily="18" charset="0"/>
              </a:rPr>
              <a:t>A la lumière des analyses effectuées nous pouvons conclure que le SIM contribue à l’amélioration de la performance commerciale du Groupe SAIDAL.</a:t>
            </a:r>
            <a:endParaRPr lang="fr-FR" sz="3000" dirty="0">
              <a:latin typeface="Georgia"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85786" y="2357430"/>
            <a:ext cx="7643866" cy="1015663"/>
          </a:xfrm>
          <a:prstGeom prst="rect">
            <a:avLst/>
          </a:prstGeom>
          <a:noFill/>
        </p:spPr>
        <p:txBody>
          <a:bodyPr wrap="square" rtlCol="0">
            <a:spAutoFit/>
          </a:bodyPr>
          <a:lstStyle/>
          <a:p>
            <a:r>
              <a:rPr lang="fr-FR" sz="6000" dirty="0" smtClean="0">
                <a:solidFill>
                  <a:schemeClr val="tx2"/>
                </a:solidFill>
                <a:latin typeface="Monotype Corsiva" pitchFamily="66" charset="0"/>
              </a:rPr>
              <a:t>Merci pour votre attention</a:t>
            </a:r>
            <a:endParaRPr lang="fr-FR" sz="6000" dirty="0">
              <a:solidFill>
                <a:schemeClr val="tx2"/>
              </a:solidFill>
              <a:latin typeface="Monotype Corsiva" pitchFamily="66" charset="0"/>
            </a:endParaRPr>
          </a:p>
        </p:txBody>
      </p:sp>
    </p:spTree>
  </p:cSld>
  <p:clrMapOvr>
    <a:masterClrMapping/>
  </p:clrMapOvr>
  <p:transition spd="med">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u="sng" dirty="0" smtClean="0">
                <a:latin typeface="Georgia" pitchFamily="18" charset="0"/>
              </a:rPr>
              <a:t>Le choix du thème </a:t>
            </a:r>
            <a:endParaRPr lang="fr-FR" b="1" dirty="0"/>
          </a:p>
        </p:txBody>
      </p:sp>
      <p:sp>
        <p:nvSpPr>
          <p:cNvPr id="5" name="Sous-titre 4"/>
          <p:cNvSpPr>
            <a:spLocks noGrp="1"/>
          </p:cNvSpPr>
          <p:nvPr>
            <p:ph idx="1"/>
          </p:nvPr>
        </p:nvSpPr>
        <p:spPr>
          <a:xfrm>
            <a:off x="457200" y="1857364"/>
            <a:ext cx="8229600" cy="4572032"/>
          </a:xfrm>
        </p:spPr>
        <p:txBody>
          <a:bodyPr/>
          <a:lstStyle/>
          <a:p>
            <a:pPr algn="just">
              <a:buNone/>
            </a:pPr>
            <a:endParaRPr lang="fr-FR" sz="2800" dirty="0" smtClean="0">
              <a:solidFill>
                <a:schemeClr val="tx1"/>
              </a:solidFill>
              <a:latin typeface="Georgia" pitchFamily="18" charset="0"/>
            </a:endParaRPr>
          </a:p>
          <a:p>
            <a:pPr algn="just">
              <a:buFont typeface="Wingdings" pitchFamily="2" charset="2"/>
              <a:buChar char="Ø"/>
            </a:pPr>
            <a:r>
              <a:rPr lang="fr-FR" sz="2800" dirty="0" smtClean="0">
                <a:solidFill>
                  <a:schemeClr val="tx1"/>
                </a:solidFill>
                <a:latin typeface="Georgia" pitchFamily="18" charset="0"/>
              </a:rPr>
              <a:t>Son originalité et sa relation avec nos études; </a:t>
            </a:r>
          </a:p>
          <a:p>
            <a:pPr algn="just">
              <a:buNone/>
            </a:pPr>
            <a:endParaRPr lang="fr-FR" sz="2800" dirty="0" smtClean="0">
              <a:solidFill>
                <a:schemeClr val="tx1"/>
              </a:solidFill>
              <a:latin typeface="Georgia" pitchFamily="18" charset="0"/>
            </a:endParaRPr>
          </a:p>
          <a:p>
            <a:pPr algn="just">
              <a:buFont typeface="Wingdings" pitchFamily="2" charset="2"/>
              <a:buChar char="Ø"/>
            </a:pPr>
            <a:r>
              <a:rPr lang="fr-FR" sz="2800" dirty="0" smtClean="0">
                <a:solidFill>
                  <a:schemeClr val="tx1"/>
                </a:solidFill>
                <a:latin typeface="Georgia" pitchFamily="18" charset="0"/>
              </a:rPr>
              <a:t>Thème d’actualité dans le cadre du marché pharmaceutique; </a:t>
            </a:r>
          </a:p>
          <a:p>
            <a:pPr algn="just">
              <a:buNone/>
            </a:pPr>
            <a:endParaRPr lang="fr-FR" sz="2800" dirty="0" smtClean="0">
              <a:solidFill>
                <a:schemeClr val="tx1"/>
              </a:solidFill>
              <a:latin typeface="Georgia" pitchFamily="18" charset="0"/>
            </a:endParaRPr>
          </a:p>
          <a:p>
            <a:pPr algn="just">
              <a:buFont typeface="Wingdings" pitchFamily="2" charset="2"/>
              <a:buChar char="Ø"/>
            </a:pPr>
            <a:r>
              <a:rPr lang="fr-FR" sz="2800" dirty="0" smtClean="0">
                <a:solidFill>
                  <a:schemeClr val="tx1"/>
                </a:solidFill>
                <a:latin typeface="Georgia" pitchFamily="18" charset="0"/>
              </a:rPr>
              <a:t>La position de la concurrence sur le marché pharmaceutique vis-à-vis de la technologie.  </a:t>
            </a:r>
          </a:p>
          <a:p>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heckerboard(across)">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checkerboard(across)">
                                      <p:cBhvr>
                                        <p:cTn id="22"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latin typeface="Georgia" pitchFamily="18" charset="0"/>
              </a:rPr>
              <a:t>Le choix de </a:t>
            </a:r>
            <a:r>
              <a:rPr lang="fr-FR" sz="4000" b="1" u="sng" dirty="0" smtClean="0">
                <a:latin typeface="Georgia" pitchFamily="18" charset="0"/>
              </a:rPr>
              <a:t>l’entreprise</a:t>
            </a:r>
            <a:endParaRPr lang="fr-FR" b="1" dirty="0"/>
          </a:p>
        </p:txBody>
      </p:sp>
      <p:sp>
        <p:nvSpPr>
          <p:cNvPr id="4" name="Sous-titre 3"/>
          <p:cNvSpPr>
            <a:spLocks noGrp="1"/>
          </p:cNvSpPr>
          <p:nvPr>
            <p:ph idx="1"/>
          </p:nvPr>
        </p:nvSpPr>
        <p:spPr/>
        <p:txBody>
          <a:bodyPr/>
          <a:lstStyle/>
          <a:p>
            <a:pPr algn="l">
              <a:buFont typeface="Wingdings" pitchFamily="2" charset="2"/>
              <a:buChar char="Ø"/>
            </a:pPr>
            <a:endParaRPr lang="fr-FR" dirty="0" smtClean="0">
              <a:solidFill>
                <a:schemeClr val="tx1"/>
              </a:solidFill>
              <a:latin typeface="Times New Roman" pitchFamily="18" charset="0"/>
            </a:endParaRPr>
          </a:p>
          <a:p>
            <a:pPr algn="just">
              <a:buFont typeface="Wingdings" pitchFamily="2" charset="2"/>
              <a:buChar char="Ø"/>
            </a:pPr>
            <a:r>
              <a:rPr lang="fr-FR" sz="2800" dirty="0" smtClean="0">
                <a:solidFill>
                  <a:schemeClr val="tx1"/>
                </a:solidFill>
                <a:latin typeface="Georgia" pitchFamily="18" charset="0"/>
              </a:rPr>
              <a:t>Sa position concurrentielle qui lui procure le nom du leader national dans l’industrie des produits pharmaceutiques.</a:t>
            </a:r>
          </a:p>
          <a:p>
            <a:pPr algn="just">
              <a:buNone/>
            </a:pPr>
            <a:endParaRPr lang="fr-FR" sz="2800" dirty="0" smtClean="0">
              <a:solidFill>
                <a:schemeClr val="tx1"/>
              </a:solidFill>
              <a:latin typeface="Georgia" pitchFamily="18" charset="0"/>
            </a:endParaRPr>
          </a:p>
          <a:p>
            <a:pPr algn="just">
              <a:buFont typeface="Wingdings" pitchFamily="2" charset="2"/>
              <a:buChar char="Ø"/>
            </a:pPr>
            <a:r>
              <a:rPr lang="fr-FR" sz="2800" dirty="0" smtClean="0">
                <a:solidFill>
                  <a:schemeClr val="tx1"/>
                </a:solidFill>
                <a:latin typeface="Georgia" pitchFamily="18" charset="0"/>
              </a:rPr>
              <a:t>Sa conviction d’améliorer sa performance commerciale.</a:t>
            </a:r>
          </a:p>
          <a:p>
            <a:pPr algn="l">
              <a:buFont typeface="Wingdings" pitchFamily="2" charset="2"/>
              <a:buChar char="Ø"/>
            </a:pPr>
            <a:endParaRPr lang="fr-FR" dirty="0" smtClean="0">
              <a:solidFill>
                <a:schemeClr val="tx1"/>
              </a:solidFill>
              <a:latin typeface="Georgia" pitchFamily="18" charset="0"/>
            </a:endParaRPr>
          </a:p>
          <a:p>
            <a:pPr algn="l">
              <a:buFont typeface="Wingdings" pitchFamily="2" charset="2"/>
              <a:buChar char="Ø"/>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heckerboard(across)">
                                      <p:cBhvr>
                                        <p:cTn id="1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u="sng" dirty="0" smtClean="0">
                <a:latin typeface="Georgia" pitchFamily="18" charset="0"/>
              </a:rPr>
              <a:t>La problématique </a:t>
            </a:r>
            <a:endParaRPr lang="fr-FR" sz="4000" b="1" u="sng" dirty="0">
              <a:latin typeface="Georgia" pitchFamily="18" charset="0"/>
            </a:endParaRPr>
          </a:p>
        </p:txBody>
      </p:sp>
      <p:sp>
        <p:nvSpPr>
          <p:cNvPr id="3" name="Espace réservé du contenu 2"/>
          <p:cNvSpPr>
            <a:spLocks noGrp="1"/>
          </p:cNvSpPr>
          <p:nvPr>
            <p:ph idx="1"/>
          </p:nvPr>
        </p:nvSpPr>
        <p:spPr/>
        <p:txBody>
          <a:bodyPr/>
          <a:lstStyle/>
          <a:p>
            <a:pPr>
              <a:buNone/>
            </a:pPr>
            <a:endParaRPr lang="fr-FR" dirty="0" smtClean="0"/>
          </a:p>
          <a:p>
            <a:pPr algn="just">
              <a:buFont typeface="Wingdings" pitchFamily="2" charset="2"/>
              <a:buChar char="Ø"/>
            </a:pPr>
            <a:endParaRPr lang="fr-FR" dirty="0" smtClean="0">
              <a:latin typeface="Georgia" pitchFamily="18" charset="0"/>
            </a:endParaRPr>
          </a:p>
          <a:p>
            <a:pPr algn="just">
              <a:buFont typeface="Wingdings" pitchFamily="2" charset="2"/>
              <a:buChar char="Ø"/>
            </a:pPr>
            <a:r>
              <a:rPr lang="fr-FR" dirty="0" smtClean="0">
                <a:latin typeface="Georgia" pitchFamily="18" charset="0"/>
              </a:rPr>
              <a:t>Quel est l’impact du système d’information marketing (SIM) sur la performance commerciale du Groupe SAIDAL ?</a:t>
            </a:r>
          </a:p>
          <a:p>
            <a:pPr>
              <a:buNone/>
            </a:pPr>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500042"/>
            <a:ext cx="7498080" cy="778098"/>
          </a:xfrm>
        </p:spPr>
        <p:txBody>
          <a:bodyPr/>
          <a:lstStyle/>
          <a:p>
            <a:pPr algn="ctr"/>
            <a:r>
              <a:rPr lang="fr-FR" sz="4000" b="1" u="sng" dirty="0" smtClean="0">
                <a:latin typeface="Georgia" pitchFamily="18" charset="0"/>
              </a:rPr>
              <a:t>Les sous questions </a:t>
            </a:r>
            <a:endParaRPr lang="fr-FR" sz="4000" b="1" u="sng" dirty="0">
              <a:latin typeface="Georgia" pitchFamily="18" charset="0"/>
            </a:endParaRPr>
          </a:p>
        </p:txBody>
      </p:sp>
      <p:sp>
        <p:nvSpPr>
          <p:cNvPr id="3" name="Espace réservé du contenu 2"/>
          <p:cNvSpPr>
            <a:spLocks noGrp="1"/>
          </p:cNvSpPr>
          <p:nvPr>
            <p:ph idx="1"/>
          </p:nvPr>
        </p:nvSpPr>
        <p:spPr>
          <a:xfrm>
            <a:off x="323528" y="1214422"/>
            <a:ext cx="8610160" cy="5072098"/>
          </a:xfrm>
        </p:spPr>
        <p:txBody>
          <a:bodyPr>
            <a:normAutofit/>
          </a:bodyPr>
          <a:lstStyle/>
          <a:p>
            <a:pPr lvl="0">
              <a:buNone/>
            </a:pPr>
            <a:endParaRPr lang="fr-FR" dirty="0" smtClean="0">
              <a:latin typeface="Georgia" pitchFamily="18" charset="0"/>
            </a:endParaRPr>
          </a:p>
          <a:p>
            <a:pPr lvl="0" algn="just">
              <a:buFont typeface="Wingdings" pitchFamily="2" charset="2"/>
              <a:buChar char="Ø"/>
            </a:pPr>
            <a:r>
              <a:rPr lang="fr-FR" sz="2800" dirty="0" smtClean="0">
                <a:latin typeface="Georgia" pitchFamily="18" charset="0"/>
              </a:rPr>
              <a:t>Qu’est ce qu’un système d’information marketing ? </a:t>
            </a:r>
          </a:p>
          <a:p>
            <a:pPr lvl="0" algn="just">
              <a:buNone/>
            </a:pPr>
            <a:endParaRPr lang="fr-FR" sz="2800" dirty="0" smtClean="0">
              <a:latin typeface="Georgia" pitchFamily="18" charset="0"/>
            </a:endParaRPr>
          </a:p>
          <a:p>
            <a:pPr lvl="0" algn="just">
              <a:buFont typeface="Wingdings" pitchFamily="2" charset="2"/>
              <a:buChar char="Ø"/>
            </a:pPr>
            <a:r>
              <a:rPr lang="fr-FR" sz="2800" dirty="0" smtClean="0">
                <a:latin typeface="Georgia" pitchFamily="18" charset="0"/>
              </a:rPr>
              <a:t>Comment peut-on mesurer  la performance commerciale?</a:t>
            </a:r>
          </a:p>
          <a:p>
            <a:pPr lvl="0" algn="just">
              <a:buNone/>
            </a:pPr>
            <a:r>
              <a:rPr lang="fr-FR" sz="2800" dirty="0" smtClean="0">
                <a:latin typeface="Georgia" pitchFamily="18" charset="0"/>
              </a:rPr>
              <a:t>  </a:t>
            </a:r>
          </a:p>
          <a:p>
            <a:pPr lvl="0" algn="just">
              <a:buFont typeface="Wingdings" pitchFamily="2" charset="2"/>
              <a:buChar char="Ø"/>
            </a:pPr>
            <a:r>
              <a:rPr lang="fr-FR" sz="2800" dirty="0" smtClean="0">
                <a:latin typeface="Georgia" pitchFamily="18" charset="0"/>
              </a:rPr>
              <a:t>Existe-t-il un impact du SIM sur la performance commerciale du Groupe SAIDAL ?</a:t>
            </a:r>
          </a:p>
          <a:p>
            <a:pPr>
              <a:buNone/>
            </a:pPr>
            <a:endParaRPr lang="fr-FR" sz="2400"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500042"/>
            <a:ext cx="7498080" cy="706090"/>
          </a:xfrm>
        </p:spPr>
        <p:txBody>
          <a:bodyPr>
            <a:normAutofit fontScale="90000"/>
          </a:bodyPr>
          <a:lstStyle/>
          <a:p>
            <a:pPr algn="ctr"/>
            <a:r>
              <a:rPr lang="fr-FR" b="1" u="sng" dirty="0" smtClean="0">
                <a:latin typeface="Georgia" pitchFamily="18" charset="0"/>
              </a:rPr>
              <a:t>Les hypothèses</a:t>
            </a:r>
            <a:endParaRPr lang="fr-FR" b="1" u="sng" dirty="0">
              <a:latin typeface="Georgia" pitchFamily="18" charset="0"/>
            </a:endParaRPr>
          </a:p>
        </p:txBody>
      </p:sp>
      <p:sp>
        <p:nvSpPr>
          <p:cNvPr id="3" name="Espace réservé du contenu 2"/>
          <p:cNvSpPr>
            <a:spLocks noGrp="1"/>
          </p:cNvSpPr>
          <p:nvPr>
            <p:ph idx="1"/>
          </p:nvPr>
        </p:nvSpPr>
        <p:spPr>
          <a:xfrm>
            <a:off x="467544" y="1357298"/>
            <a:ext cx="8466144" cy="5143536"/>
          </a:xfrm>
        </p:spPr>
        <p:txBody>
          <a:bodyPr>
            <a:normAutofit fontScale="70000" lnSpcReduction="20000"/>
          </a:bodyPr>
          <a:lstStyle/>
          <a:p>
            <a:pPr lvl="0" algn="just">
              <a:buFont typeface="Wingdings" pitchFamily="2" charset="2"/>
              <a:buChar char="Ø"/>
            </a:pPr>
            <a:endParaRPr lang="fr-FR" dirty="0" smtClean="0">
              <a:latin typeface="Georgia" pitchFamily="18" charset="0"/>
            </a:endParaRPr>
          </a:p>
          <a:p>
            <a:pPr lvl="0" algn="just">
              <a:buNone/>
            </a:pPr>
            <a:endParaRPr lang="fr-FR" dirty="0" smtClean="0">
              <a:latin typeface="Georgia" pitchFamily="18" charset="0"/>
            </a:endParaRPr>
          </a:p>
          <a:p>
            <a:pPr lvl="0" algn="just">
              <a:buFont typeface="Wingdings" pitchFamily="2" charset="2"/>
              <a:buChar char="Ø"/>
            </a:pPr>
            <a:r>
              <a:rPr lang="fr-FR" sz="4000" dirty="0" smtClean="0">
                <a:latin typeface="Georgia" pitchFamily="18" charset="0"/>
              </a:rPr>
              <a:t>H1 : le système d’information marketing est un outil fondamental qui fournit des informations nécessaires pour prendre les meilleures décisions.</a:t>
            </a:r>
          </a:p>
          <a:p>
            <a:pPr lvl="0" algn="just">
              <a:buNone/>
            </a:pPr>
            <a:endParaRPr lang="fr-FR" sz="4000" dirty="0" smtClean="0">
              <a:latin typeface="Georgia" pitchFamily="18" charset="0"/>
            </a:endParaRPr>
          </a:p>
          <a:p>
            <a:pPr lvl="0" algn="just">
              <a:buFont typeface="Wingdings" pitchFamily="2" charset="2"/>
              <a:buChar char="Ø"/>
            </a:pPr>
            <a:r>
              <a:rPr lang="fr-FR" sz="4000" dirty="0" smtClean="0">
                <a:latin typeface="Georgia" pitchFamily="18" charset="0"/>
              </a:rPr>
              <a:t>H2 : on peut mesurer la performance commerciale par le chiffre d’affaires  et la part de marché.</a:t>
            </a:r>
          </a:p>
          <a:p>
            <a:pPr lvl="0" algn="just">
              <a:buNone/>
            </a:pPr>
            <a:endParaRPr lang="fr-FR" sz="4000" dirty="0" smtClean="0">
              <a:latin typeface="Georgia" pitchFamily="18" charset="0"/>
            </a:endParaRPr>
          </a:p>
          <a:p>
            <a:pPr lvl="0" algn="just">
              <a:buFont typeface="Wingdings" pitchFamily="2" charset="2"/>
              <a:buChar char="Ø"/>
            </a:pPr>
            <a:r>
              <a:rPr lang="fr-FR" sz="4000" dirty="0" smtClean="0">
                <a:latin typeface="Georgia" pitchFamily="18" charset="0"/>
              </a:rPr>
              <a:t>H3 : oui,  le système d’information marketing du Groupe SAIDAL a un impact important sur sa performance commerciale.</a:t>
            </a:r>
          </a:p>
          <a:p>
            <a:pPr>
              <a:lnSpc>
                <a:spcPct val="150000"/>
              </a:lnSpc>
              <a:buNone/>
            </a:pPr>
            <a:endParaRPr lang="fr-FR" sz="2800"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85728"/>
            <a:ext cx="7498080" cy="994122"/>
          </a:xfrm>
        </p:spPr>
        <p:txBody>
          <a:bodyPr/>
          <a:lstStyle/>
          <a:p>
            <a:pPr algn="ctr"/>
            <a:r>
              <a:rPr lang="fr-FR" sz="4000" b="1" u="sng" dirty="0" smtClean="0">
                <a:latin typeface="Georgia" pitchFamily="18" charset="0"/>
              </a:rPr>
              <a:t>Le plan de travail </a:t>
            </a:r>
            <a:endParaRPr lang="fr-FR" sz="4000" b="1" u="sng" dirty="0">
              <a:latin typeface="Georgia" pitchFamily="18" charset="0"/>
            </a:endParaRPr>
          </a:p>
        </p:txBody>
      </p:sp>
      <p:sp>
        <p:nvSpPr>
          <p:cNvPr id="3" name="Espace réservé du contenu 2"/>
          <p:cNvSpPr>
            <a:spLocks noGrp="1"/>
          </p:cNvSpPr>
          <p:nvPr>
            <p:ph idx="1"/>
          </p:nvPr>
        </p:nvSpPr>
        <p:spPr>
          <a:xfrm>
            <a:off x="642910" y="1447800"/>
            <a:ext cx="8290778" cy="4800600"/>
          </a:xfrm>
        </p:spPr>
        <p:txBody>
          <a:bodyPr>
            <a:normAutofit fontScale="85000" lnSpcReduction="20000"/>
          </a:bodyPr>
          <a:lstStyle/>
          <a:p>
            <a:pPr algn="ctr">
              <a:buFont typeface="Wingdings" pitchFamily="2" charset="2"/>
              <a:buChar char="v"/>
            </a:pPr>
            <a:r>
              <a:rPr lang="fr-FR" sz="3500" b="1" u="sng" dirty="0" smtClean="0">
                <a:latin typeface="Georgia" pitchFamily="18" charset="0"/>
              </a:rPr>
              <a:t>1</a:t>
            </a:r>
            <a:r>
              <a:rPr lang="fr-FR" sz="3500" b="1" u="sng" baseline="30000" dirty="0" smtClean="0">
                <a:latin typeface="Georgia" pitchFamily="18" charset="0"/>
              </a:rPr>
              <a:t>er</a:t>
            </a:r>
            <a:r>
              <a:rPr lang="fr-FR" sz="3500" b="1" u="sng" dirty="0" smtClean="0">
                <a:latin typeface="Georgia" pitchFamily="18" charset="0"/>
              </a:rPr>
              <a:t> chapitre :Le système d’information marketing (SIM).</a:t>
            </a:r>
          </a:p>
          <a:p>
            <a:pPr algn="just">
              <a:buNone/>
            </a:pPr>
            <a:endParaRPr lang="fr-FR" u="sng" dirty="0" smtClean="0"/>
          </a:p>
          <a:p>
            <a:pPr algn="just">
              <a:buFont typeface="Wingdings" pitchFamily="2" charset="2"/>
              <a:buChar char="Ø"/>
            </a:pPr>
            <a:r>
              <a:rPr lang="fr-FR" sz="3300" dirty="0" smtClean="0">
                <a:latin typeface="Georgia" pitchFamily="18" charset="0"/>
              </a:rPr>
              <a:t>Section 01 : la notion de l’information.</a:t>
            </a:r>
          </a:p>
          <a:p>
            <a:pPr algn="just">
              <a:buNone/>
            </a:pPr>
            <a:endParaRPr lang="fr-FR" sz="3300" dirty="0" smtClean="0">
              <a:latin typeface="Georgia" pitchFamily="18" charset="0"/>
            </a:endParaRPr>
          </a:p>
          <a:p>
            <a:pPr algn="just">
              <a:buFont typeface="Wingdings" pitchFamily="2" charset="2"/>
              <a:buChar char="Ø"/>
            </a:pPr>
            <a:r>
              <a:rPr lang="fr-FR" sz="3300" dirty="0" smtClean="0">
                <a:latin typeface="Georgia" pitchFamily="18" charset="0"/>
              </a:rPr>
              <a:t>Section 02 : le concept du système d’information.</a:t>
            </a:r>
          </a:p>
          <a:p>
            <a:pPr algn="just">
              <a:buNone/>
            </a:pPr>
            <a:endParaRPr lang="fr-FR" sz="3300" dirty="0" smtClean="0">
              <a:latin typeface="Georgia" pitchFamily="18" charset="0"/>
            </a:endParaRPr>
          </a:p>
          <a:p>
            <a:pPr algn="just">
              <a:buFont typeface="Wingdings" pitchFamily="2" charset="2"/>
              <a:buChar char="Ø"/>
            </a:pPr>
            <a:r>
              <a:rPr lang="fr-FR" sz="3300" dirty="0" smtClean="0">
                <a:latin typeface="Georgia" pitchFamily="18" charset="0"/>
              </a:rPr>
              <a:t>Section 03 : le système d’information marketing (SIM).</a:t>
            </a:r>
          </a:p>
          <a:p>
            <a:pPr algn="just">
              <a:buNone/>
            </a:pPr>
            <a:endParaRPr lang="fr-FR" sz="3300" dirty="0" smtClean="0">
              <a:latin typeface="Georgia" pitchFamily="18" charset="0"/>
            </a:endParaRPr>
          </a:p>
          <a:p>
            <a:pPr algn="just">
              <a:buFont typeface="Wingdings" pitchFamily="2" charset="2"/>
              <a:buChar char="Ø"/>
            </a:pPr>
            <a:r>
              <a:rPr lang="fr-FR" sz="3300" dirty="0" smtClean="0">
                <a:latin typeface="Georgia" pitchFamily="18" charset="0"/>
              </a:rPr>
              <a:t>Section 04: les composantes du SIM.</a:t>
            </a:r>
          </a:p>
          <a:p>
            <a:endParaRPr lang="fr-FR" dirty="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5">
      <a:dk1>
        <a:sysClr val="windowText" lastClr="000000"/>
      </a:dk1>
      <a:lt1>
        <a:srgbClr val="FFFFFF"/>
      </a:lt1>
      <a:dk2>
        <a:srgbClr val="FF2581"/>
      </a:dk2>
      <a:lt2>
        <a:srgbClr val="FFFFFF"/>
      </a:lt2>
      <a:accent1>
        <a:srgbClr val="9D9D9D"/>
      </a:accent1>
      <a:accent2>
        <a:srgbClr val="FF5597"/>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1262</TotalTime>
  <Words>788</Words>
  <Application>Microsoft Office PowerPoint</Application>
  <PresentationFormat>Affichage à l'écran (4:3)</PresentationFormat>
  <Paragraphs>215</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Débit</vt:lpstr>
      <vt:lpstr>Diapositive 1</vt:lpstr>
      <vt:lpstr>Ecole des Hautes Etudes Commerciales    EHEC </vt:lpstr>
      <vt:lpstr>Les objectifs de la recherche</vt:lpstr>
      <vt:lpstr>Le choix du thème </vt:lpstr>
      <vt:lpstr>Le choix de l’entreprise</vt:lpstr>
      <vt:lpstr>La problématique </vt:lpstr>
      <vt:lpstr>Les sous questions </vt:lpstr>
      <vt:lpstr>Les hypothèses</vt:lpstr>
      <vt:lpstr>Le plan de travail </vt:lpstr>
      <vt:lpstr>Diapositive 10</vt:lpstr>
      <vt:lpstr>Diapositive 11</vt:lpstr>
      <vt:lpstr>Diapositive 12</vt:lpstr>
      <vt:lpstr>Le SIM</vt:lpstr>
      <vt:lpstr>Les composantes du SIM</vt:lpstr>
      <vt:lpstr>       La performance commerciale</vt:lpstr>
      <vt:lpstr>Les indicateurs de la performance commerciale</vt:lpstr>
      <vt:lpstr>La présentation du Groupe SAIDAL</vt:lpstr>
      <vt:lpstr>Objectifs et missions du Groupe</vt:lpstr>
      <vt:lpstr>Le SIM du Groupe SAIDAL</vt:lpstr>
      <vt:lpstr>    L’analyse de la performance commerciale du Groupe</vt:lpstr>
      <vt:lpstr>Diapositive 21</vt:lpstr>
      <vt:lpstr>Les objectifs de l’ enquête</vt:lpstr>
      <vt:lpstr>La construction de l’échantillon</vt:lpstr>
      <vt:lpstr>L’élaboration et le traitement du questionnaire</vt:lpstr>
      <vt:lpstr>Diapositive 25</vt:lpstr>
      <vt:lpstr>Les moyens utilisés pour collecter les informations </vt:lpstr>
      <vt:lpstr> Le moyen le plus efficace pour la collecte des informations</vt:lpstr>
      <vt:lpstr>La mesure de la performance </vt:lpstr>
      <vt:lpstr>L’élément le plus amélioré après la mise en place du SIM au sein du Groupe SAIDAL </vt:lpstr>
      <vt:lpstr>L’impact du SIM sur la performance commerciale </vt:lpstr>
      <vt:lpstr>Résultats de l’enquête </vt:lpstr>
      <vt:lpstr>Diapositive 32</vt:lpstr>
      <vt:lpstr>Suggestions et recommandations</vt:lpstr>
      <vt:lpstr>Conclusion </vt:lpstr>
      <vt:lpstr>Diapositive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lamau pc</cp:lastModifiedBy>
  <cp:revision>109</cp:revision>
  <dcterms:created xsi:type="dcterms:W3CDTF">2011-06-21T19:35:42Z</dcterms:created>
  <dcterms:modified xsi:type="dcterms:W3CDTF">2012-06-22T16:21:32Z</dcterms:modified>
</cp:coreProperties>
</file>